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charts/chart3.xml" ContentType="application/vnd.openxmlformats-officedocument.drawingml.char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7" r:id="rId2"/>
  </p:sldIdLst>
  <p:sldSz cx="51206400" cy="32397700"/>
  <p:notesSz cx="7086600" cy="9429750"/>
  <p:defaultTextStyle>
    <a:defPPr>
      <a:defRPr lang="en-US"/>
    </a:defPPr>
    <a:lvl1pPr algn="just" rtl="0" fontAlgn="base">
      <a:spcBef>
        <a:spcPct val="0"/>
      </a:spcBef>
      <a:spcAft>
        <a:spcPct val="0"/>
      </a:spcAft>
      <a:defRPr sz="2000" b="1" kern="1200">
        <a:solidFill>
          <a:schemeClr val="tx1"/>
        </a:solidFill>
        <a:latin typeface="Arial" charset="0"/>
        <a:ea typeface="+mn-ea"/>
        <a:cs typeface="+mn-cs"/>
      </a:defRPr>
    </a:lvl1pPr>
    <a:lvl2pPr marL="457200" algn="just" rtl="0" fontAlgn="base">
      <a:spcBef>
        <a:spcPct val="0"/>
      </a:spcBef>
      <a:spcAft>
        <a:spcPct val="0"/>
      </a:spcAft>
      <a:defRPr sz="2000" b="1" kern="1200">
        <a:solidFill>
          <a:schemeClr val="tx1"/>
        </a:solidFill>
        <a:latin typeface="Arial" charset="0"/>
        <a:ea typeface="+mn-ea"/>
        <a:cs typeface="+mn-cs"/>
      </a:defRPr>
    </a:lvl2pPr>
    <a:lvl3pPr marL="914400" algn="just" rtl="0" fontAlgn="base">
      <a:spcBef>
        <a:spcPct val="0"/>
      </a:spcBef>
      <a:spcAft>
        <a:spcPct val="0"/>
      </a:spcAft>
      <a:defRPr sz="2000" b="1" kern="1200">
        <a:solidFill>
          <a:schemeClr val="tx1"/>
        </a:solidFill>
        <a:latin typeface="Arial" charset="0"/>
        <a:ea typeface="+mn-ea"/>
        <a:cs typeface="+mn-cs"/>
      </a:defRPr>
    </a:lvl3pPr>
    <a:lvl4pPr marL="1371600" algn="just" rtl="0" fontAlgn="base">
      <a:spcBef>
        <a:spcPct val="0"/>
      </a:spcBef>
      <a:spcAft>
        <a:spcPct val="0"/>
      </a:spcAft>
      <a:defRPr sz="2000" b="1" kern="1200">
        <a:solidFill>
          <a:schemeClr val="tx1"/>
        </a:solidFill>
        <a:latin typeface="Arial" charset="0"/>
        <a:ea typeface="+mn-ea"/>
        <a:cs typeface="+mn-cs"/>
      </a:defRPr>
    </a:lvl4pPr>
    <a:lvl5pPr marL="1828800" algn="just" rtl="0" fontAlgn="base">
      <a:spcBef>
        <a:spcPct val="0"/>
      </a:spcBef>
      <a:spcAft>
        <a:spcPct val="0"/>
      </a:spcAft>
      <a:defRPr sz="2000" b="1" kern="1200">
        <a:solidFill>
          <a:schemeClr val="tx1"/>
        </a:solidFill>
        <a:latin typeface="Arial" charset="0"/>
        <a:ea typeface="+mn-ea"/>
        <a:cs typeface="+mn-cs"/>
      </a:defRPr>
    </a:lvl5pPr>
    <a:lvl6pPr marL="2286000" algn="l" defTabSz="914400" rtl="0" eaLnBrk="1" latinLnBrk="0" hangingPunct="1">
      <a:defRPr sz="2000" b="1" kern="1200">
        <a:solidFill>
          <a:schemeClr val="tx1"/>
        </a:solidFill>
        <a:latin typeface="Arial" charset="0"/>
        <a:ea typeface="+mn-ea"/>
        <a:cs typeface="+mn-cs"/>
      </a:defRPr>
    </a:lvl6pPr>
    <a:lvl7pPr marL="2743200" algn="l" defTabSz="914400" rtl="0" eaLnBrk="1" latinLnBrk="0" hangingPunct="1">
      <a:defRPr sz="2000" b="1" kern="1200">
        <a:solidFill>
          <a:schemeClr val="tx1"/>
        </a:solidFill>
        <a:latin typeface="Arial" charset="0"/>
        <a:ea typeface="+mn-ea"/>
        <a:cs typeface="+mn-cs"/>
      </a:defRPr>
    </a:lvl7pPr>
    <a:lvl8pPr marL="3200400" algn="l" defTabSz="914400" rtl="0" eaLnBrk="1" latinLnBrk="0" hangingPunct="1">
      <a:defRPr sz="2000" b="1" kern="1200">
        <a:solidFill>
          <a:schemeClr val="tx1"/>
        </a:solidFill>
        <a:latin typeface="Arial" charset="0"/>
        <a:ea typeface="+mn-ea"/>
        <a:cs typeface="+mn-cs"/>
      </a:defRPr>
    </a:lvl8pPr>
    <a:lvl9pPr marL="3657600" algn="l" defTabSz="914400" rtl="0" eaLnBrk="1" latinLnBrk="0" hangingPunct="1">
      <a:defRPr sz="20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660066"/>
    <a:srgbClr val="800080"/>
    <a:srgbClr val="9933FF"/>
    <a:srgbClr val="333399"/>
    <a:srgbClr val="DDDDDD"/>
    <a:srgbClr val="C0C0C0"/>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ferSingleView="1">
    <p:restoredLeft sz="15620" autoAdjust="0"/>
    <p:restoredTop sz="94660"/>
  </p:normalViewPr>
  <p:slideViewPr>
    <p:cSldViewPr snapToGrid="0">
      <p:cViewPr>
        <p:scale>
          <a:sx n="26" d="100"/>
          <a:sy n="26" d="100"/>
        </p:scale>
        <p:origin x="2364" y="-78"/>
      </p:cViewPr>
      <p:guideLst>
        <p:guide orient="horz" pos="10204"/>
        <p:guide pos="1612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38" d="100"/>
          <a:sy n="38" d="100"/>
        </p:scale>
        <p:origin x="-1584" y="-108"/>
      </p:cViewPr>
      <p:guideLst>
        <p:guide orient="horz" pos="2970"/>
        <p:guide pos="2231"/>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erap%20Azizoglu\Desktop\neurovision\Ayla%20ICH%20data.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erap%20Azizoglu\Desktop\neurovision\Ayla%20ICH%20data.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Serap%20Azizoglu\Desktop\neurovision\Ayla%20ICH%20data.xls"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he-IL"/>
  <c:chart>
    <c:autoTitleDeleted val="1"/>
    <c:plotArea>
      <c:layout>
        <c:manualLayout>
          <c:layoutTarget val="inner"/>
          <c:xMode val="edge"/>
          <c:yMode val="edge"/>
          <c:x val="7.0314349290806363E-2"/>
          <c:y val="7.1347617030872071E-2"/>
          <c:w val="0.88365416927486562"/>
          <c:h val="0.70591602943853515"/>
        </c:manualLayout>
      </c:layout>
      <c:lineChart>
        <c:grouping val="standard"/>
        <c:ser>
          <c:idx val="0"/>
          <c:order val="0"/>
          <c:tx>
            <c:v>Visual Acuity LogMAr</c:v>
          </c:tx>
          <c:errBars>
            <c:errDir val="y"/>
            <c:errBarType val="both"/>
            <c:errValType val="cust"/>
            <c:plus>
              <c:numRef>
                <c:f>'Visual Acuity'!$C$5:$C$8</c:f>
                <c:numCache>
                  <c:formatCode>General</c:formatCode>
                  <c:ptCount val="4"/>
                  <c:pt idx="0">
                    <c:v>3.1000000000000017E-2</c:v>
                  </c:pt>
                  <c:pt idx="1">
                    <c:v>3.1000000000000017E-2</c:v>
                  </c:pt>
                  <c:pt idx="2">
                    <c:v>2.8000000000000008E-2</c:v>
                  </c:pt>
                  <c:pt idx="3">
                    <c:v>2.8000000000000008E-2</c:v>
                  </c:pt>
                </c:numCache>
              </c:numRef>
            </c:plus>
            <c:minus>
              <c:numRef>
                <c:f>'Visual Acuity'!$C$5:$C$8</c:f>
                <c:numCache>
                  <c:formatCode>General</c:formatCode>
                  <c:ptCount val="4"/>
                  <c:pt idx="0">
                    <c:v>3.1000000000000017E-2</c:v>
                  </c:pt>
                  <c:pt idx="1">
                    <c:v>3.1000000000000017E-2</c:v>
                  </c:pt>
                  <c:pt idx="2">
                    <c:v>2.8000000000000008E-2</c:v>
                  </c:pt>
                  <c:pt idx="3">
                    <c:v>2.8000000000000008E-2</c:v>
                  </c:pt>
                </c:numCache>
              </c:numRef>
            </c:minus>
          </c:errBars>
          <c:cat>
            <c:strRef>
              <c:f>'Visual Acuity'!$A$5:$A$8</c:f>
              <c:strCache>
                <c:ptCount val="4"/>
                <c:pt idx="0">
                  <c:v>Baseline</c:v>
                </c:pt>
                <c:pt idx="1">
                  <c:v>1st Visit</c:v>
                </c:pt>
                <c:pt idx="2">
                  <c:v>2nd Visit</c:v>
                </c:pt>
                <c:pt idx="3">
                  <c:v>End treatment</c:v>
                </c:pt>
              </c:strCache>
            </c:strRef>
          </c:cat>
          <c:val>
            <c:numRef>
              <c:f>'Visual Acuity'!$B$5:$B$8</c:f>
              <c:numCache>
                <c:formatCode>General</c:formatCode>
                <c:ptCount val="4"/>
                <c:pt idx="0">
                  <c:v>0.56100000000000005</c:v>
                </c:pt>
                <c:pt idx="1">
                  <c:v>0.41700000000000015</c:v>
                </c:pt>
                <c:pt idx="2">
                  <c:v>0.34200000000000025</c:v>
                </c:pt>
                <c:pt idx="3">
                  <c:v>0.28500000000000014</c:v>
                </c:pt>
              </c:numCache>
            </c:numRef>
          </c:val>
        </c:ser>
        <c:marker val="1"/>
        <c:axId val="61666816"/>
        <c:axId val="61668352"/>
      </c:lineChart>
      <c:catAx>
        <c:axId val="61666816"/>
        <c:scaling>
          <c:orientation val="minMax"/>
        </c:scaling>
        <c:axPos val="b"/>
        <c:tickLblPos val="nextTo"/>
        <c:txPr>
          <a:bodyPr/>
          <a:lstStyle/>
          <a:p>
            <a:pPr>
              <a:defRPr lang="en-US" sz="1400" b="1"/>
            </a:pPr>
            <a:endParaRPr lang="he-IL"/>
          </a:p>
        </c:txPr>
        <c:crossAx val="61668352"/>
        <c:crosses val="autoZero"/>
        <c:auto val="1"/>
        <c:lblAlgn val="ctr"/>
        <c:lblOffset val="100"/>
      </c:catAx>
      <c:valAx>
        <c:axId val="61668352"/>
        <c:scaling>
          <c:orientation val="minMax"/>
          <c:max val="1"/>
        </c:scaling>
        <c:axPos val="l"/>
        <c:majorGridlines>
          <c:spPr>
            <a:ln>
              <a:prstDash val="dash"/>
            </a:ln>
          </c:spPr>
        </c:majorGridlines>
        <c:numFmt formatCode="General" sourceLinked="1"/>
        <c:tickLblPos val="nextTo"/>
        <c:txPr>
          <a:bodyPr/>
          <a:lstStyle/>
          <a:p>
            <a:pPr>
              <a:defRPr lang="en-US" sz="1600" b="1"/>
            </a:pPr>
            <a:endParaRPr lang="he-IL"/>
          </a:p>
        </c:txPr>
        <c:crossAx val="61666816"/>
        <c:crosses val="autoZero"/>
        <c:crossBetween val="between"/>
        <c:majorUnit val="0.2"/>
        <c:minorUnit val="4.0000000000000036E-2"/>
      </c:valAx>
    </c:plotArea>
    <c:plotVisOnly val="1"/>
  </c:chart>
  <c:spPr>
    <a:ln>
      <a:noFill/>
    </a:ln>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he-IL"/>
  <c:style val="1"/>
  <c:chart>
    <c:plotArea>
      <c:layout>
        <c:manualLayout>
          <c:layoutTarget val="inner"/>
          <c:xMode val="edge"/>
          <c:yMode val="edge"/>
          <c:x val="8.1311891350144216E-2"/>
          <c:y val="4.1256395980805417E-2"/>
          <c:w val="0.86719845409126162"/>
          <c:h val="0.89719889180519141"/>
        </c:manualLayout>
      </c:layout>
      <c:barChart>
        <c:barDir val="col"/>
        <c:grouping val="stacked"/>
        <c:ser>
          <c:idx val="0"/>
          <c:order val="0"/>
          <c:dPt>
            <c:idx val="0"/>
            <c:spPr>
              <a:noFill/>
            </c:spPr>
          </c:dPt>
          <c:dPt>
            <c:idx val="1"/>
            <c:spPr>
              <a:noFill/>
            </c:spPr>
          </c:dPt>
          <c:dPt>
            <c:idx val="2"/>
            <c:spPr>
              <a:noFill/>
            </c:spPr>
          </c:dPt>
          <c:dPt>
            <c:idx val="3"/>
            <c:spPr>
              <a:noFill/>
            </c:spPr>
          </c:dPt>
          <c:dPt>
            <c:idx val="4"/>
            <c:spPr>
              <a:noFill/>
            </c:spPr>
          </c:dPt>
          <c:val>
            <c:numRef>
              <c:f>'Contrast Sensitivity'!$B$24:$B$28</c:f>
              <c:numCache>
                <c:formatCode>General</c:formatCode>
                <c:ptCount val="5"/>
                <c:pt idx="0">
                  <c:v>6</c:v>
                </c:pt>
                <c:pt idx="1">
                  <c:v>6</c:v>
                </c:pt>
                <c:pt idx="2">
                  <c:v>6</c:v>
                </c:pt>
                <c:pt idx="3">
                  <c:v>4</c:v>
                </c:pt>
                <c:pt idx="4">
                  <c:v>2</c:v>
                </c:pt>
              </c:numCache>
            </c:numRef>
          </c:val>
        </c:ser>
        <c:ser>
          <c:idx val="1"/>
          <c:order val="1"/>
          <c:tx>
            <c:v>Normal CSF Range</c:v>
          </c:tx>
          <c:val>
            <c:numRef>
              <c:f>'Contrast Sensitivity'!$C$24:$C$28</c:f>
              <c:numCache>
                <c:formatCode>General</c:formatCode>
                <c:ptCount val="5"/>
                <c:pt idx="0">
                  <c:v>2</c:v>
                </c:pt>
                <c:pt idx="1">
                  <c:v>2</c:v>
                </c:pt>
                <c:pt idx="2">
                  <c:v>2</c:v>
                </c:pt>
                <c:pt idx="3">
                  <c:v>4</c:v>
                </c:pt>
                <c:pt idx="4">
                  <c:v>6</c:v>
                </c:pt>
              </c:numCache>
            </c:numRef>
          </c:val>
        </c:ser>
        <c:gapWidth val="0"/>
        <c:overlap val="100"/>
        <c:axId val="61718528"/>
        <c:axId val="61720064"/>
      </c:barChart>
      <c:catAx>
        <c:axId val="61718528"/>
        <c:scaling>
          <c:orientation val="minMax"/>
        </c:scaling>
        <c:delete val="1"/>
        <c:axPos val="b"/>
        <c:tickLblPos val="none"/>
        <c:crossAx val="61720064"/>
        <c:crosses val="autoZero"/>
        <c:auto val="1"/>
        <c:lblAlgn val="ctr"/>
        <c:lblOffset val="100"/>
      </c:catAx>
      <c:valAx>
        <c:axId val="61720064"/>
        <c:scaling>
          <c:orientation val="minMax"/>
        </c:scaling>
        <c:axPos val="l"/>
        <c:numFmt formatCode="General" sourceLinked="1"/>
        <c:tickLblPos val="nextTo"/>
        <c:txPr>
          <a:bodyPr/>
          <a:lstStyle/>
          <a:p>
            <a:pPr>
              <a:defRPr lang="en-US"/>
            </a:pPr>
            <a:endParaRPr lang="he-IL"/>
          </a:p>
        </c:txPr>
        <c:crossAx val="61718528"/>
        <c:crosses val="autoZero"/>
        <c:crossBetween val="between"/>
      </c:valAx>
    </c:plotArea>
    <c:plotVisOnly val="1"/>
  </c:chart>
  <c:spPr>
    <a:noFill/>
    <a:ln>
      <a:noFill/>
    </a:ln>
  </c:sp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he-IL"/>
  <c:chart>
    <c:plotArea>
      <c:layout>
        <c:manualLayout>
          <c:layoutTarget val="inner"/>
          <c:xMode val="edge"/>
          <c:yMode val="edge"/>
          <c:x val="0.20088582677165348"/>
          <c:y val="8.6319536287783952E-2"/>
          <c:w val="0.75104491783488403"/>
          <c:h val="0.79278139230369093"/>
        </c:manualLayout>
      </c:layout>
      <c:lineChart>
        <c:grouping val="standard"/>
        <c:ser>
          <c:idx val="0"/>
          <c:order val="0"/>
          <c:tx>
            <c:v>Baseline</c:v>
          </c:tx>
          <c:marker>
            <c:symbol val="square"/>
            <c:size val="5"/>
          </c:marker>
          <c:errBars>
            <c:errDir val="y"/>
            <c:errBarType val="both"/>
            <c:errValType val="cust"/>
            <c:plus>
              <c:numRef>
                <c:f>'Contrast Sensitivity'!$D$3:$D$7</c:f>
                <c:numCache>
                  <c:formatCode>General</c:formatCode>
                  <c:ptCount val="5"/>
                  <c:pt idx="0">
                    <c:v>0.28500000000000009</c:v>
                  </c:pt>
                  <c:pt idx="1">
                    <c:v>0.33400000000000013</c:v>
                  </c:pt>
                  <c:pt idx="2">
                    <c:v>0.37300000000000011</c:v>
                  </c:pt>
                  <c:pt idx="3">
                    <c:v>0.29700000000000015</c:v>
                  </c:pt>
                  <c:pt idx="4">
                    <c:v>0.254</c:v>
                  </c:pt>
                </c:numCache>
              </c:numRef>
            </c:plus>
            <c:minus>
              <c:numRef>
                <c:f>'Contrast Sensitivity'!$D$3:$D$7</c:f>
                <c:numCache>
                  <c:formatCode>General</c:formatCode>
                  <c:ptCount val="5"/>
                  <c:pt idx="0">
                    <c:v>0.28500000000000009</c:v>
                  </c:pt>
                  <c:pt idx="1">
                    <c:v>0.33400000000000013</c:v>
                  </c:pt>
                  <c:pt idx="2">
                    <c:v>0.37300000000000011</c:v>
                  </c:pt>
                  <c:pt idx="3">
                    <c:v>0.29700000000000015</c:v>
                  </c:pt>
                  <c:pt idx="4">
                    <c:v>0.254</c:v>
                  </c:pt>
                </c:numCache>
              </c:numRef>
            </c:minus>
          </c:errBars>
          <c:cat>
            <c:strRef>
              <c:f>'Contrast Sensitivity'!$B$3:$B$7</c:f>
              <c:strCache>
                <c:ptCount val="5"/>
                <c:pt idx="0">
                  <c:v>A (1.5)</c:v>
                </c:pt>
                <c:pt idx="1">
                  <c:v>B (3)</c:v>
                </c:pt>
                <c:pt idx="2">
                  <c:v>C (6)</c:v>
                </c:pt>
                <c:pt idx="3">
                  <c:v>D (12)</c:v>
                </c:pt>
                <c:pt idx="4">
                  <c:v>E (18)</c:v>
                </c:pt>
              </c:strCache>
            </c:strRef>
          </c:cat>
          <c:val>
            <c:numRef>
              <c:f>'Contrast Sensitivity'!$C$3:$C$7</c:f>
              <c:numCache>
                <c:formatCode>General</c:formatCode>
                <c:ptCount val="5"/>
                <c:pt idx="0">
                  <c:v>5.8039999999999985</c:v>
                </c:pt>
                <c:pt idx="1">
                  <c:v>5.142999999999998</c:v>
                </c:pt>
                <c:pt idx="2">
                  <c:v>3.3749999999999991</c:v>
                </c:pt>
                <c:pt idx="3">
                  <c:v>2.161</c:v>
                </c:pt>
                <c:pt idx="4">
                  <c:v>1.054</c:v>
                </c:pt>
              </c:numCache>
            </c:numRef>
          </c:val>
        </c:ser>
        <c:ser>
          <c:idx val="1"/>
          <c:order val="1"/>
          <c:tx>
            <c:v>1st Visit</c:v>
          </c:tx>
          <c:marker>
            <c:symbol val="square"/>
            <c:size val="5"/>
          </c:marker>
          <c:dPt>
            <c:idx val="3"/>
            <c:marker>
              <c:spPr>
                <a:ln>
                  <a:solidFill>
                    <a:schemeClr val="accent2"/>
                  </a:solidFill>
                </a:ln>
              </c:spPr>
            </c:marker>
          </c:dPt>
          <c:errBars>
            <c:errDir val="y"/>
            <c:errBarType val="both"/>
            <c:errValType val="cust"/>
            <c:plus>
              <c:numRef>
                <c:f>'Contrast Sensitivity'!$D$8:$D$12</c:f>
                <c:numCache>
                  <c:formatCode>General</c:formatCode>
                  <c:ptCount val="5"/>
                  <c:pt idx="0">
                    <c:v>0.23600000000000004</c:v>
                  </c:pt>
                  <c:pt idx="1">
                    <c:v>0.27100000000000002</c:v>
                  </c:pt>
                  <c:pt idx="2">
                    <c:v>0.36400000000000016</c:v>
                  </c:pt>
                  <c:pt idx="3">
                    <c:v>0.38800000000000012</c:v>
                  </c:pt>
                  <c:pt idx="4">
                    <c:v>0.37400000000000011</c:v>
                  </c:pt>
                </c:numCache>
              </c:numRef>
            </c:plus>
            <c:minus>
              <c:numRef>
                <c:f>'Contrast Sensitivity'!$D$8:$D$12</c:f>
                <c:numCache>
                  <c:formatCode>General</c:formatCode>
                  <c:ptCount val="5"/>
                  <c:pt idx="0">
                    <c:v>0.23600000000000004</c:v>
                  </c:pt>
                  <c:pt idx="1">
                    <c:v>0.27100000000000002</c:v>
                  </c:pt>
                  <c:pt idx="2">
                    <c:v>0.36400000000000016</c:v>
                  </c:pt>
                  <c:pt idx="3">
                    <c:v>0.38800000000000012</c:v>
                  </c:pt>
                  <c:pt idx="4">
                    <c:v>0.37400000000000011</c:v>
                  </c:pt>
                </c:numCache>
              </c:numRef>
            </c:minus>
          </c:errBars>
          <c:cat>
            <c:strRef>
              <c:f>'Contrast Sensitivity'!$B$3:$B$7</c:f>
              <c:strCache>
                <c:ptCount val="5"/>
                <c:pt idx="0">
                  <c:v>A (1.5)</c:v>
                </c:pt>
                <c:pt idx="1">
                  <c:v>B (3)</c:v>
                </c:pt>
                <c:pt idx="2">
                  <c:v>C (6)</c:v>
                </c:pt>
                <c:pt idx="3">
                  <c:v>D (12)</c:v>
                </c:pt>
                <c:pt idx="4">
                  <c:v>E (18)</c:v>
                </c:pt>
              </c:strCache>
            </c:strRef>
          </c:cat>
          <c:val>
            <c:numRef>
              <c:f>'Contrast Sensitivity'!$C$8:$C$12</c:f>
              <c:numCache>
                <c:formatCode>General</c:formatCode>
                <c:ptCount val="5"/>
                <c:pt idx="0">
                  <c:v>7.3039999999999985</c:v>
                </c:pt>
                <c:pt idx="1">
                  <c:v>6.875</c:v>
                </c:pt>
                <c:pt idx="2">
                  <c:v>5.4459999999999997</c:v>
                </c:pt>
                <c:pt idx="3">
                  <c:v>3.8389999999999991</c:v>
                </c:pt>
                <c:pt idx="4">
                  <c:v>2.7680000000000002</c:v>
                </c:pt>
              </c:numCache>
            </c:numRef>
          </c:val>
        </c:ser>
        <c:ser>
          <c:idx val="2"/>
          <c:order val="2"/>
          <c:tx>
            <c:v>2nd Visit</c:v>
          </c:tx>
          <c:spPr>
            <a:ln>
              <a:solidFill>
                <a:srgbClr val="FF0000"/>
              </a:solidFill>
            </a:ln>
          </c:spPr>
          <c:marker>
            <c:symbol val="square"/>
            <c:size val="5"/>
            <c:spPr>
              <a:solidFill>
                <a:srgbClr val="FF0000"/>
              </a:solidFill>
              <a:ln>
                <a:solidFill>
                  <a:srgbClr val="FF0000"/>
                </a:solidFill>
              </a:ln>
            </c:spPr>
          </c:marker>
          <c:errBars>
            <c:errDir val="y"/>
            <c:errBarType val="both"/>
            <c:errValType val="cust"/>
            <c:plus>
              <c:numRef>
                <c:f>'Contrast Sensitivity'!$D$13:$D$17</c:f>
                <c:numCache>
                  <c:formatCode>General</c:formatCode>
                  <c:ptCount val="5"/>
                  <c:pt idx="0">
                    <c:v>0.18700000000000006</c:v>
                  </c:pt>
                  <c:pt idx="1">
                    <c:v>0.25800000000000001</c:v>
                  </c:pt>
                  <c:pt idx="2">
                    <c:v>0.34800000000000009</c:v>
                  </c:pt>
                  <c:pt idx="3">
                    <c:v>0.38600000000000012</c:v>
                  </c:pt>
                  <c:pt idx="4">
                    <c:v>0.39100000000000013</c:v>
                  </c:pt>
                </c:numCache>
              </c:numRef>
            </c:plus>
            <c:minus>
              <c:numRef>
                <c:f>'Contrast Sensitivity'!$D$13:$D$17</c:f>
                <c:numCache>
                  <c:formatCode>General</c:formatCode>
                  <c:ptCount val="5"/>
                  <c:pt idx="0">
                    <c:v>0.18700000000000006</c:v>
                  </c:pt>
                  <c:pt idx="1">
                    <c:v>0.25800000000000001</c:v>
                  </c:pt>
                  <c:pt idx="2">
                    <c:v>0.34800000000000009</c:v>
                  </c:pt>
                  <c:pt idx="3">
                    <c:v>0.38600000000000012</c:v>
                  </c:pt>
                  <c:pt idx="4">
                    <c:v>0.39100000000000013</c:v>
                  </c:pt>
                </c:numCache>
              </c:numRef>
            </c:minus>
            <c:spPr>
              <a:ln w="3175">
                <a:solidFill>
                  <a:srgbClr val="000000"/>
                </a:solidFill>
                <a:prstDash val="solid"/>
              </a:ln>
            </c:spPr>
          </c:errBars>
          <c:cat>
            <c:strRef>
              <c:f>'Contrast Sensitivity'!$B$3:$B$7</c:f>
              <c:strCache>
                <c:ptCount val="5"/>
                <c:pt idx="0">
                  <c:v>A (1.5)</c:v>
                </c:pt>
                <c:pt idx="1">
                  <c:v>B (3)</c:v>
                </c:pt>
                <c:pt idx="2">
                  <c:v>C (6)</c:v>
                </c:pt>
                <c:pt idx="3">
                  <c:v>D (12)</c:v>
                </c:pt>
                <c:pt idx="4">
                  <c:v>E (18)</c:v>
                </c:pt>
              </c:strCache>
            </c:strRef>
          </c:cat>
          <c:val>
            <c:numRef>
              <c:f>'Contrast Sensitivity'!$C$13:$C$17</c:f>
              <c:numCache>
                <c:formatCode>General</c:formatCode>
                <c:ptCount val="5"/>
                <c:pt idx="0">
                  <c:v>7.695999999999998</c:v>
                </c:pt>
                <c:pt idx="1">
                  <c:v>6.9459999999999997</c:v>
                </c:pt>
                <c:pt idx="2">
                  <c:v>6.1069999999999984</c:v>
                </c:pt>
                <c:pt idx="3">
                  <c:v>4.6069999999999984</c:v>
                </c:pt>
                <c:pt idx="4">
                  <c:v>3.2319999999999998</c:v>
                </c:pt>
              </c:numCache>
            </c:numRef>
          </c:val>
        </c:ser>
        <c:marker val="1"/>
        <c:axId val="62114816"/>
        <c:axId val="61866752"/>
      </c:lineChart>
      <c:lineChart>
        <c:grouping val="standard"/>
        <c:ser>
          <c:idx val="3"/>
          <c:order val="3"/>
          <c:tx>
            <c:v>Treatment End</c:v>
          </c:tx>
          <c:marker>
            <c:symbol val="square"/>
            <c:size val="5"/>
          </c:marker>
          <c:errBars>
            <c:errDir val="y"/>
            <c:errBarType val="both"/>
            <c:errValType val="cust"/>
            <c:plus>
              <c:numRef>
                <c:f>'Contrast Sensitivity'!$D$18:$D$22</c:f>
                <c:numCache>
                  <c:formatCode>General</c:formatCode>
                  <c:ptCount val="5"/>
                  <c:pt idx="0">
                    <c:v>0.18900000000000006</c:v>
                  </c:pt>
                  <c:pt idx="1">
                    <c:v>0.21500000000000005</c:v>
                  </c:pt>
                  <c:pt idx="2">
                    <c:v>0.32600000000000012</c:v>
                  </c:pt>
                  <c:pt idx="3">
                    <c:v>0.41600000000000009</c:v>
                  </c:pt>
                  <c:pt idx="4">
                    <c:v>0.41500000000000009</c:v>
                  </c:pt>
                </c:numCache>
              </c:numRef>
            </c:plus>
            <c:minus>
              <c:numRef>
                <c:f>'Contrast Sensitivity'!$D$18:$D$22</c:f>
                <c:numCache>
                  <c:formatCode>General</c:formatCode>
                  <c:ptCount val="5"/>
                  <c:pt idx="0">
                    <c:v>0.18900000000000006</c:v>
                  </c:pt>
                  <c:pt idx="1">
                    <c:v>0.21500000000000005</c:v>
                  </c:pt>
                  <c:pt idx="2">
                    <c:v>0.32600000000000012</c:v>
                  </c:pt>
                  <c:pt idx="3">
                    <c:v>0.41600000000000009</c:v>
                  </c:pt>
                  <c:pt idx="4">
                    <c:v>0.41500000000000009</c:v>
                  </c:pt>
                </c:numCache>
              </c:numRef>
            </c:minus>
          </c:errBars>
          <c:val>
            <c:numRef>
              <c:f>'Contrast Sensitivity'!$C$18:$C$22</c:f>
              <c:numCache>
                <c:formatCode>General</c:formatCode>
                <c:ptCount val="5"/>
                <c:pt idx="0">
                  <c:v>7.6790000000000003</c:v>
                </c:pt>
                <c:pt idx="1">
                  <c:v>7.4820000000000002</c:v>
                </c:pt>
                <c:pt idx="2">
                  <c:v>6.4639999999999995</c:v>
                </c:pt>
                <c:pt idx="3">
                  <c:v>5.1249999999999973</c:v>
                </c:pt>
                <c:pt idx="4">
                  <c:v>3.8389999999999991</c:v>
                </c:pt>
              </c:numCache>
            </c:numRef>
          </c:val>
        </c:ser>
        <c:marker val="1"/>
        <c:axId val="61868288"/>
        <c:axId val="61870080"/>
      </c:lineChart>
      <c:catAx>
        <c:axId val="62114816"/>
        <c:scaling>
          <c:orientation val="minMax"/>
        </c:scaling>
        <c:axPos val="b"/>
        <c:numFmt formatCode="General" sourceLinked="1"/>
        <c:majorTickMark val="none"/>
        <c:tickLblPos val="nextTo"/>
        <c:txPr>
          <a:bodyPr/>
          <a:lstStyle/>
          <a:p>
            <a:pPr>
              <a:defRPr lang="en-US" sz="1400" b="1"/>
            </a:pPr>
            <a:endParaRPr lang="he-IL"/>
          </a:p>
        </c:txPr>
        <c:crossAx val="61866752"/>
        <c:crosses val="autoZero"/>
        <c:auto val="1"/>
        <c:lblAlgn val="ctr"/>
        <c:lblOffset val="100"/>
      </c:catAx>
      <c:valAx>
        <c:axId val="61866752"/>
        <c:scaling>
          <c:orientation val="minMax"/>
        </c:scaling>
        <c:delete val="1"/>
        <c:axPos val="l"/>
        <c:numFmt formatCode="General" sourceLinked="1"/>
        <c:tickLblPos val="none"/>
        <c:crossAx val="62114816"/>
        <c:crosses val="autoZero"/>
        <c:crossBetween val="between"/>
      </c:valAx>
      <c:catAx>
        <c:axId val="61868288"/>
        <c:scaling>
          <c:orientation val="minMax"/>
        </c:scaling>
        <c:delete val="1"/>
        <c:axPos val="b"/>
        <c:tickLblPos val="none"/>
        <c:crossAx val="61870080"/>
        <c:crosses val="autoZero"/>
        <c:auto val="1"/>
        <c:lblAlgn val="ctr"/>
        <c:lblOffset val="100"/>
      </c:catAx>
      <c:valAx>
        <c:axId val="61870080"/>
        <c:scaling>
          <c:orientation val="minMax"/>
        </c:scaling>
        <c:axPos val="r"/>
        <c:numFmt formatCode="General" sourceLinked="1"/>
        <c:tickLblPos val="nextTo"/>
        <c:txPr>
          <a:bodyPr/>
          <a:lstStyle/>
          <a:p>
            <a:pPr>
              <a:defRPr lang="en-US"/>
            </a:pPr>
            <a:endParaRPr lang="he-IL"/>
          </a:p>
        </c:txPr>
        <c:crossAx val="61868288"/>
        <c:crosses val="max"/>
        <c:crossBetween val="between"/>
      </c:valAx>
    </c:plotArea>
    <c:legend>
      <c:legendPos val="r"/>
      <c:layout>
        <c:manualLayout>
          <c:xMode val="edge"/>
          <c:yMode val="edge"/>
          <c:x val="0.59104220499569338"/>
          <c:y val="6.7399236565362522E-2"/>
          <c:w val="0.31248923341946644"/>
          <c:h val="0.21479332900759357"/>
        </c:manualLayout>
      </c:layout>
      <c:txPr>
        <a:bodyPr/>
        <a:lstStyle/>
        <a:p>
          <a:pPr>
            <a:defRPr lang="en-US"/>
          </a:pPr>
          <a:endParaRPr lang="he-IL"/>
        </a:p>
      </c:txPr>
    </c:legend>
    <c:plotVisOnly val="1"/>
    <c:dispBlanksAs val="gap"/>
  </c:chart>
  <c:spPr>
    <a:ln>
      <a:noFill/>
    </a:ln>
  </c:sp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71813" cy="4714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latin typeface="Times New Roman" pitchFamily="-65" charset="0"/>
              </a:defRPr>
            </a:lvl1pPr>
          </a:lstStyle>
          <a:p>
            <a:endParaRPr lang="en-US"/>
          </a:p>
        </p:txBody>
      </p:sp>
      <p:sp>
        <p:nvSpPr>
          <p:cNvPr id="4099" name="Rectangle 3"/>
          <p:cNvSpPr>
            <a:spLocks noGrp="1" noChangeArrowheads="1"/>
          </p:cNvSpPr>
          <p:nvPr>
            <p:ph type="dt" sz="quarter" idx="1"/>
          </p:nvPr>
        </p:nvSpPr>
        <p:spPr bwMode="auto">
          <a:xfrm>
            <a:off x="4014788" y="0"/>
            <a:ext cx="3071812" cy="4714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atin typeface="Times New Roman" pitchFamily="-65" charset="0"/>
              </a:defRPr>
            </a:lvl1pPr>
          </a:lstStyle>
          <a:p>
            <a:endParaRPr lang="en-US"/>
          </a:p>
        </p:txBody>
      </p:sp>
      <p:sp>
        <p:nvSpPr>
          <p:cNvPr id="4100" name="Rectangle 4"/>
          <p:cNvSpPr>
            <a:spLocks noGrp="1" noChangeArrowheads="1"/>
          </p:cNvSpPr>
          <p:nvPr>
            <p:ph type="ftr" sz="quarter" idx="2"/>
          </p:nvPr>
        </p:nvSpPr>
        <p:spPr bwMode="auto">
          <a:xfrm>
            <a:off x="0" y="8958263"/>
            <a:ext cx="3071813" cy="4714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latin typeface="Times New Roman" pitchFamily="-65" charset="0"/>
              </a:defRPr>
            </a:lvl1pPr>
          </a:lstStyle>
          <a:p>
            <a:endParaRPr lang="en-US"/>
          </a:p>
        </p:txBody>
      </p:sp>
      <p:sp>
        <p:nvSpPr>
          <p:cNvPr id="4101" name="Rectangle 5"/>
          <p:cNvSpPr>
            <a:spLocks noGrp="1" noChangeArrowheads="1"/>
          </p:cNvSpPr>
          <p:nvPr>
            <p:ph type="sldNum" sz="quarter" idx="3"/>
          </p:nvPr>
        </p:nvSpPr>
        <p:spPr bwMode="auto">
          <a:xfrm>
            <a:off x="4014788" y="8958263"/>
            <a:ext cx="3071812" cy="4714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Times New Roman" pitchFamily="-65" charset="0"/>
                <a:cs typeface="Times New Roman" pitchFamily="-65" charset="0"/>
              </a:defRPr>
            </a:lvl1pPr>
          </a:lstStyle>
          <a:p>
            <a:fld id="{21971683-535D-4B29-A017-907159A66161}" type="slidenum">
              <a:rPr lang="ar-SA"/>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57525" cy="447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10243" name="Rectangle 3"/>
          <p:cNvSpPr>
            <a:spLocks noGrp="1" noChangeArrowheads="1"/>
          </p:cNvSpPr>
          <p:nvPr>
            <p:ph type="dt" idx="1"/>
          </p:nvPr>
        </p:nvSpPr>
        <p:spPr bwMode="auto">
          <a:xfrm>
            <a:off x="3998913" y="0"/>
            <a:ext cx="3057525" cy="447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0244" name="Rectangle 4"/>
          <p:cNvSpPr>
            <a:spLocks noGrp="1" noRot="1" noChangeAspect="1" noChangeArrowheads="1" noTextEdit="1"/>
          </p:cNvSpPr>
          <p:nvPr>
            <p:ph type="sldImg" idx="2"/>
          </p:nvPr>
        </p:nvSpPr>
        <p:spPr bwMode="auto">
          <a:xfrm>
            <a:off x="695325" y="671513"/>
            <a:ext cx="5665788" cy="3584575"/>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939800" y="4479925"/>
            <a:ext cx="5173663" cy="42560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6" name="Rectangle 6"/>
          <p:cNvSpPr>
            <a:spLocks noGrp="1" noChangeArrowheads="1"/>
          </p:cNvSpPr>
          <p:nvPr>
            <p:ph type="ftr" sz="quarter" idx="4"/>
          </p:nvPr>
        </p:nvSpPr>
        <p:spPr bwMode="auto">
          <a:xfrm>
            <a:off x="0" y="8959850"/>
            <a:ext cx="3057525" cy="4492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10247" name="Rectangle 7"/>
          <p:cNvSpPr>
            <a:spLocks noGrp="1" noChangeArrowheads="1"/>
          </p:cNvSpPr>
          <p:nvPr>
            <p:ph type="sldNum" sz="quarter" idx="5"/>
          </p:nvPr>
        </p:nvSpPr>
        <p:spPr bwMode="auto">
          <a:xfrm>
            <a:off x="3998913" y="8959850"/>
            <a:ext cx="3057525" cy="4492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8A8F1D6-81FE-4E8C-A319-6924C663D794}" type="slidenum">
              <a:rPr lang="ar-SA"/>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65" charset="0"/>
        <a:ea typeface="+mn-ea"/>
        <a:cs typeface="+mn-cs"/>
      </a:defRPr>
    </a:lvl1pPr>
    <a:lvl2pPr marL="457200" algn="l" rtl="0" fontAlgn="base">
      <a:spcBef>
        <a:spcPct val="30000"/>
      </a:spcBef>
      <a:spcAft>
        <a:spcPct val="0"/>
      </a:spcAft>
      <a:defRPr sz="1200" kern="1200">
        <a:solidFill>
          <a:schemeClr val="tx1"/>
        </a:solidFill>
        <a:latin typeface="Times New Roman" pitchFamily="-65" charset="0"/>
        <a:ea typeface="+mn-ea"/>
        <a:cs typeface="+mn-cs"/>
      </a:defRPr>
    </a:lvl2pPr>
    <a:lvl3pPr marL="914400" algn="l" rtl="0" fontAlgn="base">
      <a:spcBef>
        <a:spcPct val="30000"/>
      </a:spcBef>
      <a:spcAft>
        <a:spcPct val="0"/>
      </a:spcAft>
      <a:defRPr sz="1200" kern="1200">
        <a:solidFill>
          <a:schemeClr val="tx1"/>
        </a:solidFill>
        <a:latin typeface="Times New Roman" pitchFamily="-65" charset="0"/>
        <a:ea typeface="+mn-ea"/>
        <a:cs typeface="+mn-cs"/>
      </a:defRPr>
    </a:lvl3pPr>
    <a:lvl4pPr marL="1371600" algn="l" rtl="0" fontAlgn="base">
      <a:spcBef>
        <a:spcPct val="30000"/>
      </a:spcBef>
      <a:spcAft>
        <a:spcPct val="0"/>
      </a:spcAft>
      <a:defRPr sz="1200" kern="1200">
        <a:solidFill>
          <a:schemeClr val="tx1"/>
        </a:solidFill>
        <a:latin typeface="Times New Roman" pitchFamily="-65" charset="0"/>
        <a:ea typeface="+mn-ea"/>
        <a:cs typeface="+mn-cs"/>
      </a:defRPr>
    </a:lvl4pPr>
    <a:lvl5pPr marL="1828800" algn="l" rtl="0" fontAlgn="base">
      <a:spcBef>
        <a:spcPct val="30000"/>
      </a:spcBef>
      <a:spcAft>
        <a:spcPct val="0"/>
      </a:spcAft>
      <a:defRPr sz="1200" kern="1200">
        <a:solidFill>
          <a:schemeClr val="tx1"/>
        </a:solidFill>
        <a:latin typeface="Times New Roman" pitchFamily="-65"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FB9A24-9E99-46F0-9E86-C25B198771AF}" type="slidenum">
              <a:rPr lang="ar-SA"/>
              <a:pPr/>
              <a:t>1</a:t>
            </a:fld>
            <a:endParaRPr lang="en-US"/>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3" y="10064750"/>
            <a:ext cx="43526075" cy="6943725"/>
          </a:xfrm>
        </p:spPr>
        <p:txBody>
          <a:bodyPr/>
          <a:lstStyle/>
          <a:p>
            <a:r>
              <a:rPr lang="en-US" smtClean="0"/>
              <a:t>Click to edit Master title style</a:t>
            </a:r>
            <a:endParaRPr lang="en-AU"/>
          </a:p>
        </p:txBody>
      </p:sp>
      <p:sp>
        <p:nvSpPr>
          <p:cNvPr id="3" name="Subtitle 2"/>
          <p:cNvSpPr>
            <a:spLocks noGrp="1"/>
          </p:cNvSpPr>
          <p:nvPr>
            <p:ph type="subTitle" idx="1"/>
          </p:nvPr>
        </p:nvSpPr>
        <p:spPr>
          <a:xfrm>
            <a:off x="7680325" y="18359438"/>
            <a:ext cx="35845750" cy="8278812"/>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43E723C-05BC-4CDD-874F-E3536E8BFD50}" type="slidenum">
              <a:rPr lang="ar-SA"/>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7DDEA87-2B8C-4434-BAE3-0FD20C9108CD}" type="slidenum">
              <a:rPr lang="ar-SA"/>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485513" y="2879725"/>
            <a:ext cx="10880725" cy="25917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3840163" y="2879725"/>
            <a:ext cx="32492950" cy="25917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CF1EA40-0EEB-423E-92A0-DB6F54B820E3}" type="slidenum">
              <a:rPr lang="ar-SA"/>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4739E16-2404-4ABF-8067-F8A6554A4AC5}" type="slidenum">
              <a:rPr lang="ar-SA"/>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0" y="20818475"/>
            <a:ext cx="43526075" cy="6434138"/>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4044950" y="13731875"/>
            <a:ext cx="43526075" cy="7086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793BB0E-9329-4873-8B71-CF2488469BF7}" type="slidenum">
              <a:rPr lang="ar-SA"/>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3840163" y="9358313"/>
            <a:ext cx="21686837" cy="194389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25679400" y="9358313"/>
            <a:ext cx="21686838" cy="194389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87CA892-2FB0-4A19-B168-684A12A43684}" type="slidenum">
              <a:rPr lang="ar-SA"/>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296988"/>
            <a:ext cx="46085125" cy="5400675"/>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2560638" y="7251700"/>
            <a:ext cx="22625050" cy="30226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60638" y="10274300"/>
            <a:ext cx="22625050" cy="186658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26012775" y="7251700"/>
            <a:ext cx="22632988" cy="30226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6012775" y="10274300"/>
            <a:ext cx="22632988" cy="186658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7E34D3A-98C4-44A0-A323-DBFD459EDBC6}" type="slidenum">
              <a:rPr lang="ar-SA"/>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2CF1347-46D5-4E7A-AE12-828D10960BB2}" type="slidenum">
              <a:rPr lang="ar-SA"/>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CAF01CF-E332-4F1C-9382-AB5B22F96182}" type="slidenum">
              <a:rPr lang="ar-SA"/>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290638"/>
            <a:ext cx="16846550" cy="5489575"/>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20019963" y="1290638"/>
            <a:ext cx="28625800" cy="276494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2560638" y="6780213"/>
            <a:ext cx="16846550" cy="221599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BA2A844-74F9-43E4-AB46-AC2C7050E843}" type="slidenum">
              <a:rPr lang="ar-SA"/>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5" y="22679025"/>
            <a:ext cx="30724475" cy="2676525"/>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0036175" y="2894013"/>
            <a:ext cx="30724475" cy="194389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0036175" y="25355550"/>
            <a:ext cx="30724475" cy="3802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2286551-C2F2-40D7-BC36-C37B25C226FB}" type="slidenum">
              <a:rPr lang="ar-SA"/>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40163" y="2879725"/>
            <a:ext cx="43526075" cy="5400675"/>
          </a:xfrm>
          <a:prstGeom prst="rect">
            <a:avLst/>
          </a:prstGeom>
          <a:noFill/>
          <a:ln w="9525">
            <a:noFill/>
            <a:miter lim="800000"/>
            <a:headEnd/>
            <a:tailEnd/>
          </a:ln>
          <a:effectLst/>
        </p:spPr>
        <p:txBody>
          <a:bodyPr vert="horz" wrap="square" lIns="477479" tIns="238745" rIns="477479" bIns="238745"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840163" y="9358313"/>
            <a:ext cx="43526075" cy="19438937"/>
          </a:xfrm>
          <a:prstGeom prst="rect">
            <a:avLst/>
          </a:prstGeom>
          <a:noFill/>
          <a:ln w="9525">
            <a:noFill/>
            <a:miter lim="800000"/>
            <a:headEnd/>
            <a:tailEnd/>
          </a:ln>
          <a:effectLst/>
        </p:spPr>
        <p:txBody>
          <a:bodyPr vert="horz" wrap="square" lIns="477479" tIns="238745" rIns="477479" bIns="238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3840163" y="29517975"/>
            <a:ext cx="10668000" cy="2160588"/>
          </a:xfrm>
          <a:prstGeom prst="rect">
            <a:avLst/>
          </a:prstGeom>
          <a:noFill/>
          <a:ln w="9525">
            <a:noFill/>
            <a:miter lim="800000"/>
            <a:headEnd/>
            <a:tailEnd/>
          </a:ln>
          <a:effectLst/>
        </p:spPr>
        <p:txBody>
          <a:bodyPr vert="horz" wrap="square" lIns="477479" tIns="238745" rIns="477479" bIns="238745" numCol="1" anchor="t" anchorCtr="0" compatLnSpc="1">
            <a:prstTxWarp prst="textNoShape">
              <a:avLst/>
            </a:prstTxWarp>
          </a:bodyPr>
          <a:lstStyle>
            <a:lvl1pPr algn="l" defTabSz="4773613">
              <a:defRPr sz="7000" b="0">
                <a:latin typeface="+mn-lt"/>
              </a:defRPr>
            </a:lvl1pPr>
          </a:lstStyle>
          <a:p>
            <a:endParaRPr lang="en-US"/>
          </a:p>
        </p:txBody>
      </p:sp>
      <p:sp>
        <p:nvSpPr>
          <p:cNvPr id="1029" name="Rectangle 5"/>
          <p:cNvSpPr>
            <a:spLocks noGrp="1" noChangeArrowheads="1"/>
          </p:cNvSpPr>
          <p:nvPr>
            <p:ph type="ftr" sz="quarter" idx="3"/>
          </p:nvPr>
        </p:nvSpPr>
        <p:spPr bwMode="auto">
          <a:xfrm>
            <a:off x="17495838" y="29517975"/>
            <a:ext cx="16214725" cy="2160588"/>
          </a:xfrm>
          <a:prstGeom prst="rect">
            <a:avLst/>
          </a:prstGeom>
          <a:noFill/>
          <a:ln w="9525">
            <a:noFill/>
            <a:miter lim="800000"/>
            <a:headEnd/>
            <a:tailEnd/>
          </a:ln>
          <a:effectLst/>
        </p:spPr>
        <p:txBody>
          <a:bodyPr vert="horz" wrap="square" lIns="477479" tIns="238745" rIns="477479" bIns="238745" numCol="1" anchor="t" anchorCtr="0" compatLnSpc="1">
            <a:prstTxWarp prst="textNoShape">
              <a:avLst/>
            </a:prstTxWarp>
          </a:bodyPr>
          <a:lstStyle>
            <a:lvl1pPr algn="ctr" defTabSz="4773613">
              <a:defRPr sz="7000" b="0">
                <a:latin typeface="+mn-lt"/>
              </a:defRPr>
            </a:lvl1pPr>
          </a:lstStyle>
          <a:p>
            <a:endParaRPr lang="en-US"/>
          </a:p>
        </p:txBody>
      </p:sp>
      <p:sp>
        <p:nvSpPr>
          <p:cNvPr id="1030" name="Rectangle 6"/>
          <p:cNvSpPr>
            <a:spLocks noGrp="1" noChangeArrowheads="1"/>
          </p:cNvSpPr>
          <p:nvPr>
            <p:ph type="sldNum" sz="quarter" idx="4"/>
          </p:nvPr>
        </p:nvSpPr>
        <p:spPr bwMode="auto">
          <a:xfrm>
            <a:off x="36698238" y="29517975"/>
            <a:ext cx="10668000" cy="2160588"/>
          </a:xfrm>
          <a:prstGeom prst="rect">
            <a:avLst/>
          </a:prstGeom>
          <a:noFill/>
          <a:ln w="9525">
            <a:noFill/>
            <a:miter lim="800000"/>
            <a:headEnd/>
            <a:tailEnd/>
          </a:ln>
          <a:effectLst/>
        </p:spPr>
        <p:txBody>
          <a:bodyPr vert="horz" wrap="square" lIns="477479" tIns="238745" rIns="477479" bIns="238745" numCol="1" anchor="t" anchorCtr="0" compatLnSpc="1">
            <a:prstTxWarp prst="textNoShape">
              <a:avLst/>
            </a:prstTxWarp>
          </a:bodyPr>
          <a:lstStyle>
            <a:lvl1pPr algn="r" defTabSz="4773613">
              <a:defRPr sz="7000" b="0">
                <a:latin typeface="+mn-lt"/>
                <a:cs typeface="Times New Roman" pitchFamily="-65" charset="0"/>
              </a:defRPr>
            </a:lvl1pPr>
          </a:lstStyle>
          <a:p>
            <a:fld id="{9DE07380-5AD1-4420-ADDF-238430D02DEF}" type="slidenum">
              <a:rPr lang="ar-SA"/>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773613" rtl="0" fontAlgn="base">
        <a:spcBef>
          <a:spcPct val="0"/>
        </a:spcBef>
        <a:spcAft>
          <a:spcPct val="0"/>
        </a:spcAft>
        <a:defRPr sz="23000">
          <a:solidFill>
            <a:schemeClr val="tx2"/>
          </a:solidFill>
          <a:latin typeface="+mj-lt"/>
          <a:ea typeface="+mj-ea"/>
          <a:cs typeface="+mj-cs"/>
        </a:defRPr>
      </a:lvl1pPr>
      <a:lvl2pPr algn="ctr" defTabSz="4773613" rtl="0" fontAlgn="base">
        <a:spcBef>
          <a:spcPct val="0"/>
        </a:spcBef>
        <a:spcAft>
          <a:spcPct val="0"/>
        </a:spcAft>
        <a:defRPr sz="23000">
          <a:solidFill>
            <a:schemeClr val="tx2"/>
          </a:solidFill>
          <a:latin typeface="Times New Roman" pitchFamily="-65" charset="0"/>
        </a:defRPr>
      </a:lvl2pPr>
      <a:lvl3pPr algn="ctr" defTabSz="4773613" rtl="0" fontAlgn="base">
        <a:spcBef>
          <a:spcPct val="0"/>
        </a:spcBef>
        <a:spcAft>
          <a:spcPct val="0"/>
        </a:spcAft>
        <a:defRPr sz="23000">
          <a:solidFill>
            <a:schemeClr val="tx2"/>
          </a:solidFill>
          <a:latin typeface="Times New Roman" pitchFamily="-65" charset="0"/>
        </a:defRPr>
      </a:lvl3pPr>
      <a:lvl4pPr algn="ctr" defTabSz="4773613" rtl="0" fontAlgn="base">
        <a:spcBef>
          <a:spcPct val="0"/>
        </a:spcBef>
        <a:spcAft>
          <a:spcPct val="0"/>
        </a:spcAft>
        <a:defRPr sz="23000">
          <a:solidFill>
            <a:schemeClr val="tx2"/>
          </a:solidFill>
          <a:latin typeface="Times New Roman" pitchFamily="-65" charset="0"/>
        </a:defRPr>
      </a:lvl4pPr>
      <a:lvl5pPr algn="ctr" defTabSz="4773613" rtl="0" fontAlgn="base">
        <a:spcBef>
          <a:spcPct val="0"/>
        </a:spcBef>
        <a:spcAft>
          <a:spcPct val="0"/>
        </a:spcAft>
        <a:defRPr sz="23000">
          <a:solidFill>
            <a:schemeClr val="tx2"/>
          </a:solidFill>
          <a:latin typeface="Times New Roman" pitchFamily="-65" charset="0"/>
        </a:defRPr>
      </a:lvl5pPr>
      <a:lvl6pPr marL="457200" algn="ctr" defTabSz="4773613" rtl="0" fontAlgn="base">
        <a:spcBef>
          <a:spcPct val="0"/>
        </a:spcBef>
        <a:spcAft>
          <a:spcPct val="0"/>
        </a:spcAft>
        <a:defRPr sz="23000">
          <a:solidFill>
            <a:schemeClr val="tx2"/>
          </a:solidFill>
          <a:latin typeface="Times New Roman" pitchFamily="-65" charset="0"/>
        </a:defRPr>
      </a:lvl6pPr>
      <a:lvl7pPr marL="914400" algn="ctr" defTabSz="4773613" rtl="0" fontAlgn="base">
        <a:spcBef>
          <a:spcPct val="0"/>
        </a:spcBef>
        <a:spcAft>
          <a:spcPct val="0"/>
        </a:spcAft>
        <a:defRPr sz="23000">
          <a:solidFill>
            <a:schemeClr val="tx2"/>
          </a:solidFill>
          <a:latin typeface="Times New Roman" pitchFamily="-65" charset="0"/>
        </a:defRPr>
      </a:lvl7pPr>
      <a:lvl8pPr marL="1371600" algn="ctr" defTabSz="4773613" rtl="0" fontAlgn="base">
        <a:spcBef>
          <a:spcPct val="0"/>
        </a:spcBef>
        <a:spcAft>
          <a:spcPct val="0"/>
        </a:spcAft>
        <a:defRPr sz="23000">
          <a:solidFill>
            <a:schemeClr val="tx2"/>
          </a:solidFill>
          <a:latin typeface="Times New Roman" pitchFamily="-65" charset="0"/>
        </a:defRPr>
      </a:lvl8pPr>
      <a:lvl9pPr marL="1828800" algn="ctr" defTabSz="4773613" rtl="0" fontAlgn="base">
        <a:spcBef>
          <a:spcPct val="0"/>
        </a:spcBef>
        <a:spcAft>
          <a:spcPct val="0"/>
        </a:spcAft>
        <a:defRPr sz="23000">
          <a:solidFill>
            <a:schemeClr val="tx2"/>
          </a:solidFill>
          <a:latin typeface="Times New Roman" pitchFamily="-65" charset="0"/>
        </a:defRPr>
      </a:lvl9pPr>
    </p:titleStyle>
    <p:bodyStyle>
      <a:lvl1pPr marL="1787525" indent="-1787525" algn="l" defTabSz="4773613" rtl="0" fontAlgn="base">
        <a:spcBef>
          <a:spcPct val="20000"/>
        </a:spcBef>
        <a:spcAft>
          <a:spcPct val="0"/>
        </a:spcAft>
        <a:buChar char="•"/>
        <a:defRPr sz="16400">
          <a:solidFill>
            <a:schemeClr val="tx1"/>
          </a:solidFill>
          <a:latin typeface="+mn-lt"/>
          <a:ea typeface="+mn-ea"/>
          <a:cs typeface="+mn-cs"/>
        </a:defRPr>
      </a:lvl1pPr>
      <a:lvl2pPr marL="3878263" indent="-1487488" algn="l" defTabSz="4773613" rtl="0" fontAlgn="base">
        <a:spcBef>
          <a:spcPct val="20000"/>
        </a:spcBef>
        <a:spcAft>
          <a:spcPct val="0"/>
        </a:spcAft>
        <a:buChar char="–"/>
        <a:defRPr sz="14500">
          <a:solidFill>
            <a:schemeClr val="tx1"/>
          </a:solidFill>
          <a:latin typeface="+mn-lt"/>
        </a:defRPr>
      </a:lvl2pPr>
      <a:lvl3pPr marL="5969000" indent="-1195388" algn="l" defTabSz="4773613" rtl="0" fontAlgn="base">
        <a:spcBef>
          <a:spcPct val="20000"/>
        </a:spcBef>
        <a:spcAft>
          <a:spcPct val="0"/>
        </a:spcAft>
        <a:buChar char="•"/>
        <a:defRPr sz="12500">
          <a:solidFill>
            <a:schemeClr val="tx1"/>
          </a:solidFill>
          <a:latin typeface="+mn-lt"/>
        </a:defRPr>
      </a:lvl3pPr>
      <a:lvl4pPr marL="8359775" indent="-1193800" algn="l" defTabSz="4773613" rtl="0" fontAlgn="base">
        <a:spcBef>
          <a:spcPct val="20000"/>
        </a:spcBef>
        <a:spcAft>
          <a:spcPct val="0"/>
        </a:spcAft>
        <a:buChar char="–"/>
        <a:defRPr sz="10400">
          <a:solidFill>
            <a:schemeClr val="tx1"/>
          </a:solidFill>
          <a:latin typeface="+mn-lt"/>
        </a:defRPr>
      </a:lvl4pPr>
      <a:lvl5pPr marL="10744200" indent="-1196975" algn="l" defTabSz="4773613" rtl="0" fontAlgn="base">
        <a:spcBef>
          <a:spcPct val="20000"/>
        </a:spcBef>
        <a:spcAft>
          <a:spcPct val="0"/>
        </a:spcAft>
        <a:buChar char="»"/>
        <a:defRPr sz="10400">
          <a:solidFill>
            <a:schemeClr val="tx1"/>
          </a:solidFill>
          <a:latin typeface="+mn-lt"/>
        </a:defRPr>
      </a:lvl5pPr>
      <a:lvl6pPr marL="11201400" indent="-1196975" algn="l" defTabSz="4773613" rtl="0" fontAlgn="base">
        <a:spcBef>
          <a:spcPct val="20000"/>
        </a:spcBef>
        <a:spcAft>
          <a:spcPct val="0"/>
        </a:spcAft>
        <a:buChar char="»"/>
        <a:defRPr sz="10400">
          <a:solidFill>
            <a:schemeClr val="tx1"/>
          </a:solidFill>
          <a:latin typeface="+mn-lt"/>
        </a:defRPr>
      </a:lvl6pPr>
      <a:lvl7pPr marL="11658600" indent="-1196975" algn="l" defTabSz="4773613" rtl="0" fontAlgn="base">
        <a:spcBef>
          <a:spcPct val="20000"/>
        </a:spcBef>
        <a:spcAft>
          <a:spcPct val="0"/>
        </a:spcAft>
        <a:buChar char="»"/>
        <a:defRPr sz="10400">
          <a:solidFill>
            <a:schemeClr val="tx1"/>
          </a:solidFill>
          <a:latin typeface="+mn-lt"/>
        </a:defRPr>
      </a:lvl7pPr>
      <a:lvl8pPr marL="12115800" indent="-1196975" algn="l" defTabSz="4773613" rtl="0" fontAlgn="base">
        <a:spcBef>
          <a:spcPct val="20000"/>
        </a:spcBef>
        <a:spcAft>
          <a:spcPct val="0"/>
        </a:spcAft>
        <a:buChar char="»"/>
        <a:defRPr sz="10400">
          <a:solidFill>
            <a:schemeClr val="tx1"/>
          </a:solidFill>
          <a:latin typeface="+mn-lt"/>
        </a:defRPr>
      </a:lvl8pPr>
      <a:lvl9pPr marL="12573000" indent="-1196975" algn="l" defTabSz="4773613" rtl="0" fontAlgn="base">
        <a:spcBef>
          <a:spcPct val="20000"/>
        </a:spcBef>
        <a:spcAft>
          <a:spcPct val="0"/>
        </a:spcAft>
        <a:buChar char="»"/>
        <a:defRPr sz="10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gif"/><Relationship Id="rId3" Type="http://schemas.openxmlformats.org/officeDocument/2006/relationships/notesSlide" Target="../notesSlides/notesSlide1.xml"/><Relationship Id="rId7" Type="http://schemas.openxmlformats.org/officeDocument/2006/relationships/image" Target="../media/image4.jpeg"/><Relationship Id="rId12"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3.png"/><Relationship Id="rId11" Type="http://schemas.openxmlformats.org/officeDocument/2006/relationships/chart" Target="../charts/chart3.xml"/><Relationship Id="rId5" Type="http://schemas.openxmlformats.org/officeDocument/2006/relationships/oleObject" Target="../embeddings/oleObject1.bin"/><Relationship Id="rId10" Type="http://schemas.openxmlformats.org/officeDocument/2006/relationships/chart" Target="../charts/chart2.xml"/><Relationship Id="rId4" Type="http://schemas.openxmlformats.org/officeDocument/2006/relationships/image" Target="../media/image2.jpeg"/><Relationship Id="rId9"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74" name="Picture 173" descr="ETDRS_CHART.jpg"/>
          <p:cNvPicPr>
            <a:picLocks noChangeAspect="1"/>
          </p:cNvPicPr>
          <p:nvPr/>
        </p:nvPicPr>
        <p:blipFill>
          <a:blip r:embed="rId4" cstate="print">
            <a:lum bright="23000" contrast="21000"/>
          </a:blip>
          <a:stretch>
            <a:fillRect/>
          </a:stretch>
        </p:blipFill>
        <p:spPr>
          <a:xfrm>
            <a:off x="42542460" y="10171430"/>
            <a:ext cx="7404100" cy="7404100"/>
          </a:xfrm>
          <a:prstGeom prst="rect">
            <a:avLst/>
          </a:prstGeom>
          <a:effectLst>
            <a:outerShdw blurRad="50800" dist="50800" dir="5400000" algn="ctr" rotWithShape="0">
              <a:srgbClr val="000000">
                <a:alpha val="0"/>
              </a:srgbClr>
            </a:outerShdw>
          </a:effectLst>
        </p:spPr>
      </p:pic>
      <p:sp>
        <p:nvSpPr>
          <p:cNvPr id="8194" name="Rectangle 2"/>
          <p:cNvSpPr>
            <a:spLocks noChangeArrowheads="1"/>
          </p:cNvSpPr>
          <p:nvPr/>
        </p:nvSpPr>
        <p:spPr bwMode="auto">
          <a:xfrm>
            <a:off x="-1715833" y="512064"/>
            <a:ext cx="49868137" cy="1685687"/>
          </a:xfrm>
          <a:prstGeom prst="rect">
            <a:avLst/>
          </a:prstGeom>
          <a:noFill/>
          <a:ln w="9525">
            <a:noFill/>
            <a:miter lim="800000"/>
            <a:headEnd/>
            <a:tailEnd/>
          </a:ln>
          <a:effectLst/>
        </p:spPr>
        <p:txBody>
          <a:bodyPr lIns="105776" tIns="52880" rIns="105776" bIns="52880">
            <a:spAutoFit/>
          </a:bodyPr>
          <a:lstStyle/>
          <a:p>
            <a:pPr algn="ctr" defTabSz="890588">
              <a:lnSpc>
                <a:spcPct val="80000"/>
              </a:lnSpc>
            </a:pPr>
            <a:r>
              <a:rPr lang="en-US" sz="7200" dirty="0">
                <a:solidFill>
                  <a:srgbClr val="FF3300"/>
                </a:solidFill>
                <a:cs typeface="Arial" charset="0"/>
                <a:sym typeface="Arial" charset="0"/>
              </a:rPr>
              <a:t>Efficacy of neural vision therapy to enhance visual acuity and contrast sensitivity function in </a:t>
            </a:r>
            <a:r>
              <a:rPr lang="en-US" sz="7200" dirty="0" err="1">
                <a:solidFill>
                  <a:srgbClr val="FF3300"/>
                </a:solidFill>
                <a:cs typeface="Arial" charset="0"/>
                <a:sym typeface="Arial" charset="0"/>
              </a:rPr>
              <a:t>amblyopia</a:t>
            </a:r>
            <a:endParaRPr lang="en-US" sz="7200" dirty="0">
              <a:solidFill>
                <a:srgbClr val="FF3300"/>
              </a:solidFill>
              <a:cs typeface="Arial" charset="0"/>
              <a:sym typeface="Arial" charset="0"/>
            </a:endParaRPr>
          </a:p>
          <a:p>
            <a:pPr algn="l" defTabSz="1060450"/>
            <a:r>
              <a:rPr lang="en-US" sz="4500" i="1" dirty="0" smtClean="0">
                <a:solidFill>
                  <a:srgbClr val="333399"/>
                </a:solidFill>
                <a:cs typeface="Times New Roman" pitchFamily="-65" charset="0"/>
              </a:rPr>
              <a:t> </a:t>
            </a:r>
            <a:endParaRPr lang="en-US" sz="4500" i="1" dirty="0">
              <a:solidFill>
                <a:srgbClr val="333399"/>
              </a:solidFill>
              <a:cs typeface="Times New Roman" pitchFamily="-65" charset="0"/>
            </a:endParaRPr>
          </a:p>
        </p:txBody>
      </p:sp>
      <p:sp>
        <p:nvSpPr>
          <p:cNvPr id="8195" name="Text Box 3"/>
          <p:cNvSpPr txBox="1">
            <a:spLocks noChangeArrowheads="1"/>
          </p:cNvSpPr>
          <p:nvPr/>
        </p:nvSpPr>
        <p:spPr bwMode="auto">
          <a:xfrm>
            <a:off x="1806575" y="5106988"/>
            <a:ext cx="23410863" cy="546100"/>
          </a:xfrm>
          <a:prstGeom prst="rect">
            <a:avLst/>
          </a:prstGeom>
          <a:noFill/>
          <a:ln w="9525">
            <a:noFill/>
            <a:miter lim="800000"/>
            <a:headEnd/>
            <a:tailEnd/>
          </a:ln>
          <a:effectLst/>
        </p:spPr>
        <p:txBody>
          <a:bodyPr lIns="105776" tIns="52880" rIns="105776" bIns="52880">
            <a:spAutoFit/>
          </a:bodyPr>
          <a:lstStyle/>
          <a:p>
            <a:pPr defTabSz="1060450">
              <a:spcBef>
                <a:spcPct val="50000"/>
              </a:spcBef>
            </a:pPr>
            <a:endParaRPr lang="en-GB" sz="2900" b="0"/>
          </a:p>
        </p:txBody>
      </p:sp>
      <p:sp>
        <p:nvSpPr>
          <p:cNvPr id="8203" name="Text Box 11"/>
          <p:cNvSpPr txBox="1">
            <a:spLocks noChangeArrowheads="1"/>
          </p:cNvSpPr>
          <p:nvPr/>
        </p:nvSpPr>
        <p:spPr bwMode="auto">
          <a:xfrm>
            <a:off x="-3684588" y="27995563"/>
            <a:ext cx="5300663" cy="546100"/>
          </a:xfrm>
          <a:prstGeom prst="rect">
            <a:avLst/>
          </a:prstGeom>
          <a:noFill/>
          <a:ln w="9525">
            <a:noFill/>
            <a:miter lim="800000"/>
            <a:headEnd/>
            <a:tailEnd/>
          </a:ln>
          <a:effectLst/>
        </p:spPr>
        <p:txBody>
          <a:bodyPr lIns="105776" tIns="52880" rIns="105776" bIns="52880">
            <a:spAutoFit/>
          </a:bodyPr>
          <a:lstStyle/>
          <a:p>
            <a:pPr defTabSz="1060450">
              <a:spcBef>
                <a:spcPct val="50000"/>
              </a:spcBef>
            </a:pPr>
            <a:endParaRPr lang="en-GB" sz="2900" b="0"/>
          </a:p>
        </p:txBody>
      </p:sp>
      <p:sp>
        <p:nvSpPr>
          <p:cNvPr id="12803" name="Line 515"/>
          <p:cNvSpPr>
            <a:spLocks noChangeShapeType="1"/>
          </p:cNvSpPr>
          <p:nvPr/>
        </p:nvSpPr>
        <p:spPr bwMode="auto">
          <a:xfrm>
            <a:off x="4914900" y="23007638"/>
            <a:ext cx="0" cy="4283075"/>
          </a:xfrm>
          <a:prstGeom prst="line">
            <a:avLst/>
          </a:prstGeom>
          <a:noFill/>
          <a:ln w="9525">
            <a:noFill/>
            <a:round/>
            <a:headEnd/>
            <a:tailEnd/>
          </a:ln>
          <a:effectLst/>
        </p:spPr>
        <p:txBody>
          <a:bodyPr>
            <a:spAutoFit/>
          </a:bodyPr>
          <a:lstStyle/>
          <a:p>
            <a:endParaRPr lang="en-AU"/>
          </a:p>
        </p:txBody>
      </p:sp>
      <p:sp>
        <p:nvSpPr>
          <p:cNvPr id="12804" name="Line 516"/>
          <p:cNvSpPr>
            <a:spLocks noChangeShapeType="1"/>
          </p:cNvSpPr>
          <p:nvPr/>
        </p:nvSpPr>
        <p:spPr bwMode="auto">
          <a:xfrm>
            <a:off x="4914900" y="23120350"/>
            <a:ext cx="0" cy="4289425"/>
          </a:xfrm>
          <a:prstGeom prst="line">
            <a:avLst/>
          </a:prstGeom>
          <a:noFill/>
          <a:ln w="9525">
            <a:noFill/>
            <a:round/>
            <a:headEnd/>
            <a:tailEnd type="triangle" w="med" len="med"/>
          </a:ln>
          <a:effectLst/>
        </p:spPr>
        <p:txBody>
          <a:bodyPr>
            <a:spAutoFit/>
          </a:bodyPr>
          <a:lstStyle/>
          <a:p>
            <a:endParaRPr lang="en-AU"/>
          </a:p>
        </p:txBody>
      </p:sp>
      <p:sp>
        <p:nvSpPr>
          <p:cNvPr id="13050" name="Line 762"/>
          <p:cNvSpPr>
            <a:spLocks noChangeShapeType="1"/>
          </p:cNvSpPr>
          <p:nvPr/>
        </p:nvSpPr>
        <p:spPr bwMode="auto">
          <a:xfrm>
            <a:off x="29870400" y="16935450"/>
            <a:ext cx="669925" cy="0"/>
          </a:xfrm>
          <a:prstGeom prst="line">
            <a:avLst/>
          </a:prstGeom>
          <a:noFill/>
          <a:ln w="9525">
            <a:noFill/>
            <a:round/>
            <a:headEnd/>
            <a:tailEnd type="triangle" w="med" len="med"/>
          </a:ln>
          <a:effectLst/>
        </p:spPr>
        <p:txBody>
          <a:bodyPr>
            <a:spAutoFit/>
          </a:bodyPr>
          <a:lstStyle/>
          <a:p>
            <a:endParaRPr lang="en-AU"/>
          </a:p>
        </p:txBody>
      </p:sp>
      <p:grpSp>
        <p:nvGrpSpPr>
          <p:cNvPr id="24335" name="Group 783"/>
          <p:cNvGrpSpPr>
            <a:grpSpLocks/>
          </p:cNvGrpSpPr>
          <p:nvPr/>
        </p:nvGrpSpPr>
        <p:grpSpPr bwMode="auto">
          <a:xfrm>
            <a:off x="1066386" y="5124174"/>
            <a:ext cx="15840075" cy="19271474"/>
            <a:chOff x="150" y="1632"/>
            <a:chExt cx="9978" cy="8511"/>
          </a:xfrm>
        </p:grpSpPr>
        <p:sp>
          <p:nvSpPr>
            <p:cNvPr id="8197" name="Text Box 5"/>
            <p:cNvSpPr txBox="1">
              <a:spLocks noChangeArrowheads="1"/>
            </p:cNvSpPr>
            <p:nvPr/>
          </p:nvSpPr>
          <p:spPr bwMode="auto">
            <a:xfrm>
              <a:off x="150" y="1632"/>
              <a:ext cx="9936" cy="2340"/>
            </a:xfrm>
            <a:prstGeom prst="rect">
              <a:avLst/>
            </a:prstGeom>
            <a:noFill/>
            <a:ln w="9525">
              <a:noFill/>
              <a:miter lim="800000"/>
              <a:headEnd/>
              <a:tailEnd/>
            </a:ln>
            <a:effectLst/>
          </p:spPr>
          <p:txBody>
            <a:bodyPr lIns="105776" tIns="52880" rIns="105776" bIns="52880">
              <a:spAutoFit/>
            </a:bodyPr>
            <a:lstStyle/>
            <a:p>
              <a:r>
                <a:rPr lang="en-US" sz="4800" i="1" dirty="0" smtClean="0"/>
                <a:t>INTRODUCTION</a:t>
              </a:r>
              <a:endParaRPr lang="en-AU" sz="4800" dirty="0" smtClean="0"/>
            </a:p>
            <a:p>
              <a:r>
                <a:rPr lang="en-US" sz="3600" dirty="0" smtClean="0"/>
                <a:t>Computer based cortical vision training (RevitalVision, Lawrence, KS USA) involves the use of server based software utilizing Gabor patch stimuli to enhance neuronal processing in the visual cortex.  The purpose of this study was to evaluate the efficacy of the RevitalVision cortical vision training in enhancing Best Corrected Visual Acuity (BCVA) and Contrast Sensitivity Function (CSF) in amblyopic patients. </a:t>
              </a:r>
              <a:endParaRPr lang="en-AU" sz="3600" dirty="0"/>
            </a:p>
          </p:txBody>
        </p:sp>
        <p:sp>
          <p:nvSpPr>
            <p:cNvPr id="13087" name="Text Box 799"/>
            <p:cNvSpPr txBox="1">
              <a:spLocks noChangeArrowheads="1"/>
            </p:cNvSpPr>
            <p:nvPr/>
          </p:nvSpPr>
          <p:spPr bwMode="auto">
            <a:xfrm>
              <a:off x="192" y="3795"/>
              <a:ext cx="9936" cy="6348"/>
            </a:xfrm>
            <a:prstGeom prst="rect">
              <a:avLst/>
            </a:prstGeom>
            <a:noFill/>
            <a:ln w="25400">
              <a:noFill/>
              <a:miter lim="800000"/>
              <a:headEnd/>
              <a:tailEnd/>
            </a:ln>
            <a:effectLst/>
          </p:spPr>
          <p:txBody>
            <a:bodyPr wrap="square" lIns="105776" tIns="52880" rIns="105776" bIns="52880">
              <a:spAutoFit/>
            </a:bodyPr>
            <a:lstStyle/>
            <a:p>
              <a:r>
                <a:rPr lang="en-US" sz="2800" i="1" dirty="0" smtClean="0"/>
                <a:t>BACKGROUD</a:t>
              </a:r>
            </a:p>
            <a:p>
              <a:endParaRPr lang="en-AU" sz="2800" dirty="0" smtClean="0"/>
            </a:p>
            <a:p>
              <a:r>
                <a:rPr lang="en-US" sz="2800" b="0" dirty="0" smtClean="0"/>
                <a:t>Visual processing involves the integrated activity of neurons in the visual cortex. Neuronal responses and visual perception is determined by the signal to noise ratio of neuronal activity, whereby the visual cortex collects responses across many neurons to average out noisy activity of single cells to improve the signal to noise ratio, leading to improved visual interpretation and acuity (</a:t>
              </a:r>
              <a:r>
                <a:rPr lang="en-US" sz="2800" b="0" dirty="0" err="1" smtClean="0"/>
                <a:t>Geisler</a:t>
              </a:r>
              <a:r>
                <a:rPr lang="en-US" sz="2800" b="0" dirty="0" smtClean="0"/>
                <a:t> and Albrecht 1997).  Studies have shown noise of individual neurons can be influenced so that the contrast sensitivity at low levels can be dramatically increased when appropriate stimulus parameters are used (</a:t>
              </a:r>
              <a:r>
                <a:rPr lang="en-US" sz="2800" b="0" dirty="0" err="1" smtClean="0"/>
                <a:t>Polat</a:t>
              </a:r>
              <a:r>
                <a:rPr lang="en-US" sz="2800" b="0" dirty="0" smtClean="0"/>
                <a:t> and </a:t>
              </a:r>
              <a:r>
                <a:rPr lang="en-US" sz="2800" b="0" dirty="0" err="1" smtClean="0"/>
                <a:t>Sagi</a:t>
              </a:r>
              <a:r>
                <a:rPr lang="en-US" sz="2800" b="0" dirty="0" smtClean="0"/>
                <a:t> 1993; </a:t>
              </a:r>
              <a:r>
                <a:rPr lang="en-US" sz="2800" b="0" dirty="0" err="1" smtClean="0"/>
                <a:t>Polat</a:t>
              </a:r>
              <a:r>
                <a:rPr lang="en-US" sz="2800" b="0" dirty="0" smtClean="0"/>
                <a:t> and </a:t>
              </a:r>
              <a:r>
                <a:rPr lang="en-US" sz="2800" b="0" dirty="0" err="1" smtClean="0"/>
                <a:t>Sagi</a:t>
              </a:r>
              <a:r>
                <a:rPr lang="en-US" sz="2800" b="0" dirty="0" smtClean="0"/>
                <a:t> 1994; </a:t>
              </a:r>
              <a:r>
                <a:rPr lang="en-US" sz="2800" b="0" dirty="0" err="1" smtClean="0"/>
                <a:t>Polat</a:t>
              </a:r>
              <a:r>
                <a:rPr lang="en-US" sz="2800" b="0" dirty="0" smtClean="0"/>
                <a:t>, </a:t>
              </a:r>
              <a:r>
                <a:rPr lang="en-US" sz="2800" b="0" dirty="0" err="1" smtClean="0"/>
                <a:t>Mizobe</a:t>
              </a:r>
              <a:r>
                <a:rPr lang="en-US" sz="2800" b="0" dirty="0" smtClean="0"/>
                <a:t> et al. 1998; </a:t>
              </a:r>
              <a:r>
                <a:rPr lang="en-US" sz="2800" b="0" dirty="0" err="1" smtClean="0"/>
                <a:t>Kasamatsu</a:t>
              </a:r>
              <a:r>
                <a:rPr lang="en-US" sz="2800" b="0" dirty="0" smtClean="0"/>
                <a:t>, </a:t>
              </a:r>
              <a:r>
                <a:rPr lang="en-US" sz="2800" b="0" dirty="0" err="1" smtClean="0"/>
                <a:t>Polat</a:t>
              </a:r>
              <a:r>
                <a:rPr lang="en-US" sz="2800" b="0" dirty="0" smtClean="0"/>
                <a:t> et al. 2001).  The use of such stimulus to increase neuronal efficiency causes modifications in the visual cortex, which is the basis for ‘brain plasticity’ (</a:t>
              </a:r>
              <a:r>
                <a:rPr lang="en-US" sz="2800" b="0" dirty="0" err="1" smtClean="0"/>
                <a:t>Dosher</a:t>
              </a:r>
              <a:r>
                <a:rPr lang="en-US" sz="2800" b="0" dirty="0" smtClean="0"/>
                <a:t> and Lu 1998; </a:t>
              </a:r>
              <a:r>
                <a:rPr lang="en-US" sz="2800" b="0" dirty="0" err="1" smtClean="0"/>
                <a:t>Dosher</a:t>
              </a:r>
              <a:r>
                <a:rPr lang="en-US" sz="2800" b="0" dirty="0" smtClean="0"/>
                <a:t> and Lu 1999), whereby the brain adapts to change and acquires a new skill.  In addition, repetitive performance of many basic tasks has demonstrated physical modifications in the adult cortex (</a:t>
              </a:r>
              <a:r>
                <a:rPr lang="en-US" sz="2800" b="0" dirty="0" err="1" smtClean="0"/>
                <a:t>Sagi</a:t>
              </a:r>
              <a:r>
                <a:rPr lang="en-US" sz="2800" b="0" dirty="0" smtClean="0"/>
                <a:t> and </a:t>
              </a:r>
              <a:r>
                <a:rPr lang="en-US" sz="2800" b="0" dirty="0" err="1" smtClean="0"/>
                <a:t>Tanne</a:t>
              </a:r>
              <a:r>
                <a:rPr lang="en-US" sz="2800" b="0" dirty="0" smtClean="0"/>
                <a:t> 1994; Gilbert 1998). </a:t>
              </a:r>
            </a:p>
            <a:p>
              <a:endParaRPr lang="en-AU" sz="2800" b="0" dirty="0" smtClean="0"/>
            </a:p>
            <a:p>
              <a:r>
                <a:rPr lang="en-AU" sz="2800" b="0" dirty="0" err="1" smtClean="0"/>
                <a:t>Revital</a:t>
              </a:r>
              <a:r>
                <a:rPr lang="en-US" sz="2800" b="0" dirty="0" smtClean="0"/>
                <a:t>Vision cortical vision training is a server-based, interactive system tailored and continuously adaptive to the individuals visual abilities.  In the first stage, the subject is exposed to a set of visual perception tasks, aimed to analyze and identify each subject’s neural inefficiencies. The building block of these visual stimulations is the Gabor patch (Figure 1), which efficiently activates and matches the shape of receptive field in the visual cortex. The fundamental stimulation-control technique is called “Lateral Masking”, where collinearly oriented flanking Gabor’s are displayed in addition to the target Gabor image (Figure 2).  The patient is exposed to two short displays in succession, in a random order; then the patient identifies which display contains the target Gabor image. The task is repeated and a staircase is applied until the patient reaches their visual threshold level. Based on this analysis, a treatment plan is initialized, and subject specificity is achieved by administering patient-specific stimuli in a controlled environment. </a:t>
              </a:r>
              <a:r>
                <a:rPr lang="en-US" sz="2800" dirty="0" smtClean="0"/>
                <a:t> </a:t>
              </a:r>
              <a:endParaRPr lang="en-AU" sz="2800" dirty="0"/>
            </a:p>
          </p:txBody>
        </p:sp>
      </p:grpSp>
      <p:grpSp>
        <p:nvGrpSpPr>
          <p:cNvPr id="24334" name="Group 782"/>
          <p:cNvGrpSpPr>
            <a:grpSpLocks/>
          </p:cNvGrpSpPr>
          <p:nvPr/>
        </p:nvGrpSpPr>
        <p:grpSpPr bwMode="auto">
          <a:xfrm>
            <a:off x="34197598" y="26522362"/>
            <a:ext cx="15901988" cy="6367463"/>
            <a:chOff x="21224" y="16168"/>
            <a:chExt cx="10017" cy="4011"/>
          </a:xfrm>
        </p:grpSpPr>
        <p:sp>
          <p:nvSpPr>
            <p:cNvPr id="13113" name="Text Box 825"/>
            <p:cNvSpPr txBox="1">
              <a:spLocks noChangeArrowheads="1"/>
            </p:cNvSpPr>
            <p:nvPr/>
          </p:nvSpPr>
          <p:spPr bwMode="auto">
            <a:xfrm>
              <a:off x="21305" y="16168"/>
              <a:ext cx="9936" cy="610"/>
            </a:xfrm>
            <a:prstGeom prst="rect">
              <a:avLst/>
            </a:prstGeom>
            <a:noFill/>
            <a:ln w="9525">
              <a:noFill/>
              <a:miter lim="800000"/>
              <a:headEnd/>
              <a:tailEnd/>
            </a:ln>
            <a:effectLst/>
          </p:spPr>
          <p:txBody>
            <a:bodyPr lIns="105776" tIns="52880" rIns="105776" bIns="52880">
              <a:spAutoFit/>
            </a:bodyPr>
            <a:lstStyle/>
            <a:p>
              <a:r>
                <a:rPr lang="en-US" sz="2800" i="1" dirty="0" smtClean="0"/>
                <a:t>CONCLUSION</a:t>
              </a:r>
              <a:endParaRPr lang="en-AU" sz="2800" dirty="0" smtClean="0"/>
            </a:p>
            <a:p>
              <a:r>
                <a:rPr lang="en-US" sz="2800" b="0" dirty="0" smtClean="0"/>
                <a:t>Cortical vision training in </a:t>
              </a:r>
              <a:r>
                <a:rPr lang="en-US" sz="2800" b="0" dirty="0" err="1" smtClean="0"/>
                <a:t>amblyopia</a:t>
              </a:r>
              <a:r>
                <a:rPr lang="en-US" sz="2800" b="0" dirty="0" smtClean="0"/>
                <a:t> may improve BCVA and CSF. </a:t>
              </a:r>
              <a:endParaRPr lang="en-AU" sz="2800" b="0" dirty="0"/>
            </a:p>
          </p:txBody>
        </p:sp>
        <p:sp>
          <p:nvSpPr>
            <p:cNvPr id="13115" name="Text Box 827"/>
            <p:cNvSpPr txBox="1">
              <a:spLocks noChangeArrowheads="1"/>
            </p:cNvSpPr>
            <p:nvPr/>
          </p:nvSpPr>
          <p:spPr bwMode="auto">
            <a:xfrm>
              <a:off x="21224" y="16971"/>
              <a:ext cx="9936" cy="3208"/>
            </a:xfrm>
            <a:prstGeom prst="rect">
              <a:avLst/>
            </a:prstGeom>
            <a:noFill/>
            <a:ln w="9525">
              <a:noFill/>
              <a:miter lim="800000"/>
              <a:headEnd/>
              <a:tailEnd/>
            </a:ln>
            <a:effectLst/>
          </p:spPr>
          <p:txBody>
            <a:bodyPr lIns="105776" tIns="52880" rIns="105776" bIns="52880">
              <a:spAutoFit/>
            </a:bodyPr>
            <a:lstStyle/>
            <a:p>
              <a:r>
                <a:rPr lang="en-US" sz="1400" i="1" dirty="0" smtClean="0">
                  <a:solidFill>
                    <a:srgbClr val="800080"/>
                  </a:solidFill>
                  <a:cs typeface="Times New Roman" pitchFamily="-65" charset="0"/>
                </a:rPr>
                <a:t>REFERENCES</a:t>
              </a:r>
              <a:endParaRPr lang="en-US" sz="1000" b="0" i="1" dirty="0" smtClean="0">
                <a:solidFill>
                  <a:srgbClr val="800080"/>
                </a:solidFill>
                <a:cs typeface="Times New Roman" pitchFamily="-65" charset="0"/>
              </a:endParaRPr>
            </a:p>
            <a:p>
              <a:r>
                <a:rPr lang="en-AU" sz="1000" b="0" dirty="0" err="1" smtClean="0"/>
                <a:t>Ciuffreda</a:t>
              </a:r>
              <a:r>
                <a:rPr lang="en-AU" sz="1000" b="0" dirty="0" smtClean="0"/>
                <a:t> K. J., Levi D. M., </a:t>
              </a:r>
              <a:r>
                <a:rPr lang="en-AU" sz="1000" b="0" dirty="0" err="1" smtClean="0"/>
                <a:t>Selenow</a:t>
              </a:r>
              <a:r>
                <a:rPr lang="en-AU" sz="1000" b="0" dirty="0" smtClean="0"/>
                <a:t> A. </a:t>
              </a:r>
              <a:r>
                <a:rPr lang="en-AU" sz="1000" b="0" i="1" dirty="0" smtClean="0"/>
                <a:t>(1991). Amblyopia: Basic and clinical aspects. Boston: Butterworth-Heinemann.</a:t>
              </a:r>
              <a:endParaRPr lang="en-AU" sz="1000" b="0" dirty="0" smtClean="0"/>
            </a:p>
            <a:p>
              <a:r>
                <a:rPr lang="en-US" sz="1000" b="0" dirty="0" smtClean="0"/>
                <a:t>Donald Tan, Bill Chan, Frederick </a:t>
              </a:r>
              <a:r>
                <a:rPr lang="en-US" sz="1000" b="0" dirty="0" err="1" smtClean="0"/>
                <a:t>Tey</a:t>
              </a:r>
              <a:r>
                <a:rPr lang="en-US" sz="1000" b="0" dirty="0" smtClean="0"/>
                <a:t>, Lionel Lee, Pilot Study To Evaluate The Efficacy of Neural Vision Correction™ (NVC™) Technology For Vision Improvement in Low Myopia, ARVO 2004</a:t>
              </a:r>
              <a:endParaRPr lang="en-AU" sz="1000" b="0" dirty="0" smtClean="0"/>
            </a:p>
            <a:p>
              <a:r>
                <a:rPr lang="en-US" sz="1000" b="0" dirty="0" smtClean="0"/>
                <a:t>Donald Tan, Enhancement of Visual Acuity and Contrast Sensitivity in Low </a:t>
              </a:r>
              <a:r>
                <a:rPr lang="en-US" sz="1000" b="0" dirty="0" err="1" smtClean="0"/>
                <a:t>Myopes</a:t>
              </a:r>
              <a:r>
                <a:rPr lang="en-US" sz="1000" b="0" dirty="0" smtClean="0"/>
                <a:t> Through the Use of Neural Vision Correction (NVC) Technology Is Maintained Over One Year, APAO 2005 </a:t>
              </a:r>
              <a:endParaRPr lang="en-AU" sz="1000" b="0" dirty="0" smtClean="0"/>
            </a:p>
            <a:p>
              <a:r>
                <a:rPr lang="en-US" sz="1000" b="0" dirty="0" smtClean="0"/>
                <a:t>Donald Tan, Improving VA and CSF in Subjects with Low Degrees of Myopia and Early </a:t>
              </a:r>
              <a:r>
                <a:rPr lang="en-US" sz="1000" b="0" dirty="0" err="1" smtClean="0"/>
                <a:t>Presbyopia</a:t>
              </a:r>
              <a:r>
                <a:rPr lang="en-US" sz="1000" b="0" dirty="0" smtClean="0"/>
                <a:t> using Neural Vision Correction (NVC) Technology, APAO 2006  </a:t>
              </a:r>
              <a:endParaRPr lang="en-AU" sz="1000" b="0" dirty="0" smtClean="0"/>
            </a:p>
            <a:p>
              <a:r>
                <a:rPr lang="en-US" sz="1000" b="0" dirty="0" smtClean="0"/>
                <a:t>Donald Tan, What Is Still Lacking in Refractive Surgery Is the Role of </a:t>
              </a:r>
              <a:r>
                <a:rPr lang="en-US" sz="1000" b="0" dirty="0" err="1" smtClean="0"/>
                <a:t>Neuroprocessing</a:t>
              </a:r>
              <a:r>
                <a:rPr lang="en-US" sz="1000" b="0" dirty="0" smtClean="0"/>
                <a:t>, AAO 2005a</a:t>
              </a:r>
              <a:r>
                <a:rPr lang="en-AU" sz="1000" b="0" dirty="0" smtClean="0"/>
                <a:t> </a:t>
              </a:r>
            </a:p>
            <a:p>
              <a:r>
                <a:rPr lang="en-AU" sz="1000" b="0" dirty="0" smtClean="0"/>
                <a:t>Barnes, G. R., R. F. Hess, et al. (2001). "The cortical deficit in humans with </a:t>
              </a:r>
              <a:r>
                <a:rPr lang="en-AU" sz="1000" b="0" dirty="0" err="1" smtClean="0"/>
                <a:t>strabismic</a:t>
              </a:r>
              <a:r>
                <a:rPr lang="en-AU" sz="1000" b="0" dirty="0" smtClean="0"/>
                <a:t> amblyopia." </a:t>
              </a:r>
              <a:r>
                <a:rPr lang="en-AU" sz="1000" b="0" u="sng" dirty="0" smtClean="0"/>
                <a:t>J </a:t>
              </a:r>
              <a:r>
                <a:rPr lang="en-AU" sz="1000" b="0" u="sng" dirty="0" err="1" smtClean="0"/>
                <a:t>Physiol</a:t>
              </a:r>
              <a:r>
                <a:rPr lang="en-AU" sz="1000" b="0" dirty="0" smtClean="0"/>
                <a:t> 533(Pt 1): 281-97.</a:t>
              </a:r>
            </a:p>
            <a:p>
              <a:r>
                <a:rPr lang="en-AU" sz="1000" b="0" dirty="0" err="1" smtClean="0"/>
                <a:t>Dosher</a:t>
              </a:r>
              <a:r>
                <a:rPr lang="en-AU" sz="1000" b="0" dirty="0" smtClean="0"/>
                <a:t>, B. A. and Z. L. Lu (1998). "Perceptual learning reflects external noise filtering and internal noise reduction through channel reweighting." </a:t>
              </a:r>
              <a:r>
                <a:rPr lang="en-AU" sz="1000" b="0" u="sng" dirty="0" smtClean="0"/>
                <a:t>Proc </a:t>
              </a:r>
              <a:r>
                <a:rPr lang="en-AU" sz="1000" b="0" u="sng" dirty="0" err="1" smtClean="0"/>
                <a:t>Natl</a:t>
              </a:r>
              <a:r>
                <a:rPr lang="en-AU" sz="1000" b="0" u="sng" dirty="0" smtClean="0"/>
                <a:t> </a:t>
              </a:r>
              <a:r>
                <a:rPr lang="en-AU" sz="1000" b="0" u="sng" dirty="0" err="1" smtClean="0"/>
                <a:t>Acad</a:t>
              </a:r>
              <a:r>
                <a:rPr lang="en-AU" sz="1000" b="0" u="sng" dirty="0" smtClean="0"/>
                <a:t> </a:t>
              </a:r>
              <a:r>
                <a:rPr lang="en-AU" sz="1000" b="0" u="sng" dirty="0" err="1" smtClean="0"/>
                <a:t>Sci</a:t>
              </a:r>
              <a:r>
                <a:rPr lang="en-AU" sz="1000" b="0" u="sng" dirty="0" smtClean="0"/>
                <a:t> U S A</a:t>
              </a:r>
              <a:r>
                <a:rPr lang="en-AU" sz="1000" b="0" dirty="0" smtClean="0"/>
                <a:t> 95(23): 13988-93.</a:t>
              </a:r>
            </a:p>
            <a:p>
              <a:r>
                <a:rPr lang="en-AU" sz="1000" b="0" dirty="0" err="1" smtClean="0"/>
                <a:t>Dosher</a:t>
              </a:r>
              <a:r>
                <a:rPr lang="en-AU" sz="1000" b="0" dirty="0" smtClean="0"/>
                <a:t>, B. A. and Z. L. Lu (1999). "Mechanisms of perceptual learning." </a:t>
              </a:r>
              <a:r>
                <a:rPr lang="en-AU" sz="1000" b="0" u="sng" dirty="0" smtClean="0"/>
                <a:t>Vision Res</a:t>
              </a:r>
              <a:r>
                <a:rPr lang="en-AU" sz="1000" b="0" dirty="0" smtClean="0"/>
                <a:t> 39(19): 3197-221.</a:t>
              </a:r>
            </a:p>
            <a:p>
              <a:r>
                <a:rPr lang="en-AU" sz="1000" b="0" dirty="0" err="1" smtClean="0"/>
                <a:t>Geisler</a:t>
              </a:r>
              <a:r>
                <a:rPr lang="en-AU" sz="1000" b="0" dirty="0" smtClean="0"/>
                <a:t>, W. S. and D. G. Albrecht (1997). "Visual cortex neurons in monkeys and cats: detection, discrimination, and identification." </a:t>
              </a:r>
              <a:r>
                <a:rPr lang="en-AU" sz="1000" b="0" u="sng" dirty="0" smtClean="0"/>
                <a:t>Vis </a:t>
              </a:r>
              <a:r>
                <a:rPr lang="en-AU" sz="1000" b="0" u="sng" dirty="0" err="1" smtClean="0"/>
                <a:t>Neurosci</a:t>
              </a:r>
              <a:r>
                <a:rPr lang="en-AU" sz="1000" b="0" dirty="0" smtClean="0"/>
                <a:t> 14(5): 897-919.</a:t>
              </a:r>
            </a:p>
            <a:p>
              <a:r>
                <a:rPr lang="en-AU" sz="1000" b="0" dirty="0" smtClean="0"/>
                <a:t>Gilbert, C. D. (1998). "Adult cortical dynamics." </a:t>
              </a:r>
              <a:r>
                <a:rPr lang="en-AU" sz="1000" b="0" u="sng" dirty="0" err="1" smtClean="0"/>
                <a:t>Physiol</a:t>
              </a:r>
              <a:r>
                <a:rPr lang="en-AU" sz="1000" b="0" u="sng" dirty="0" smtClean="0"/>
                <a:t> Rev</a:t>
              </a:r>
              <a:r>
                <a:rPr lang="en-AU" sz="1000" b="0" dirty="0" smtClean="0"/>
                <a:t> 78(2): 467-85.</a:t>
              </a:r>
            </a:p>
            <a:p>
              <a:r>
                <a:rPr lang="en-AU" sz="1000" b="0" dirty="0" smtClean="0"/>
                <a:t>Huang C. B., Zhou Y., Lu Z. L. </a:t>
              </a:r>
              <a:r>
                <a:rPr lang="en-AU" sz="1000" b="0" i="1" dirty="0" smtClean="0"/>
                <a:t>(2008). Broad bandwidth of perceptual learning in the visual system of adults with </a:t>
              </a:r>
              <a:r>
                <a:rPr lang="en-AU" sz="1000" b="0" i="1" dirty="0" err="1" smtClean="0"/>
                <a:t>anisometropic</a:t>
              </a:r>
              <a:r>
                <a:rPr lang="en-AU" sz="1000" b="0" i="1" dirty="0" smtClean="0"/>
                <a:t> amblyopia. Proceedings of the National Academy of Science United States of America, 105, 4068–4073.</a:t>
              </a:r>
              <a:endParaRPr lang="en-AU" sz="1000" b="0" dirty="0" smtClean="0"/>
            </a:p>
            <a:p>
              <a:r>
                <a:rPr lang="en-AU" sz="1000" b="0" dirty="0" err="1" smtClean="0"/>
                <a:t>Kasamatsu</a:t>
              </a:r>
              <a:r>
                <a:rPr lang="en-AU" sz="1000" b="0" dirty="0" smtClean="0"/>
                <a:t>, T., U. </a:t>
              </a:r>
              <a:r>
                <a:rPr lang="en-AU" sz="1000" b="0" dirty="0" err="1" smtClean="0"/>
                <a:t>Polat</a:t>
              </a:r>
              <a:r>
                <a:rPr lang="en-AU" sz="1000" b="0" dirty="0" smtClean="0"/>
                <a:t>, et al. (2001). "</a:t>
              </a:r>
              <a:r>
                <a:rPr lang="en-AU" sz="1000" b="0" dirty="0" err="1" smtClean="0"/>
                <a:t>Colinear</a:t>
              </a:r>
              <a:r>
                <a:rPr lang="en-AU" sz="1000" b="0" dirty="0" smtClean="0"/>
                <a:t> facilitation promotes reliability of single-cell responses in cat striate cortex." </a:t>
              </a:r>
              <a:r>
                <a:rPr lang="en-AU" sz="1000" b="0" u="sng" dirty="0" smtClean="0"/>
                <a:t>Exp Brain Res</a:t>
              </a:r>
              <a:r>
                <a:rPr lang="en-AU" sz="1000" b="0" dirty="0" smtClean="0"/>
                <a:t> 138(2): 163-72.</a:t>
              </a:r>
            </a:p>
            <a:p>
              <a:r>
                <a:rPr lang="en-AU" sz="1000" b="0" dirty="0" err="1" smtClean="0"/>
                <a:t>Kiorpes</a:t>
              </a:r>
              <a:r>
                <a:rPr lang="en-AU" sz="1000" b="0" dirty="0" smtClean="0"/>
                <a:t>, L. and S. P. McKee (1999). "Neural mechanisms underlying amblyopia." </a:t>
              </a:r>
              <a:r>
                <a:rPr lang="en-AU" sz="1000" b="0" u="sng" dirty="0" err="1" smtClean="0"/>
                <a:t>Curr</a:t>
              </a:r>
              <a:r>
                <a:rPr lang="en-AU" sz="1000" b="0" u="sng" dirty="0" smtClean="0"/>
                <a:t> </a:t>
              </a:r>
              <a:r>
                <a:rPr lang="en-AU" sz="1000" b="0" u="sng" dirty="0" err="1" smtClean="0"/>
                <a:t>Opin</a:t>
              </a:r>
              <a:r>
                <a:rPr lang="en-AU" sz="1000" b="0" u="sng" dirty="0" smtClean="0"/>
                <a:t> </a:t>
              </a:r>
              <a:r>
                <a:rPr lang="en-AU" sz="1000" b="0" u="sng" dirty="0" err="1" smtClean="0"/>
                <a:t>Neurobiol</a:t>
              </a:r>
              <a:r>
                <a:rPr lang="en-AU" sz="1000" b="0" dirty="0" smtClean="0"/>
                <a:t> 9(4): 480-6.</a:t>
              </a:r>
            </a:p>
            <a:p>
              <a:r>
                <a:rPr lang="en-AU" sz="1000" b="0" dirty="0" smtClean="0"/>
                <a:t>Levi D. M., Li R. W.</a:t>
              </a:r>
              <a:r>
                <a:rPr lang="en-AU" sz="1000" b="0" i="1" dirty="0" smtClean="0"/>
                <a:t>(2009a). Improving the performance of the amblyopic visual system. Philosophical Transactions of the Royal Society of London B: Biological Sciences, 364, 399–407.</a:t>
              </a:r>
              <a:endParaRPr lang="en-AU" sz="1000" b="0" dirty="0" smtClean="0"/>
            </a:p>
            <a:p>
              <a:r>
                <a:rPr lang="en-AU" sz="1000" b="0" dirty="0" smtClean="0"/>
                <a:t>Levi D. M., Li R. W. </a:t>
              </a:r>
              <a:r>
                <a:rPr lang="en-AU" sz="1000" b="0" i="1" dirty="0" smtClean="0"/>
                <a:t>(2009b). Perceptual learning as a potential treatment for amblyopia: A mini-review. Vision Research, 49, 2535–2549. </a:t>
              </a:r>
              <a:endParaRPr lang="en-AU" sz="1000" b="0" dirty="0" smtClean="0"/>
            </a:p>
            <a:p>
              <a:r>
                <a:rPr lang="en-AU" sz="1000" b="0" dirty="0" smtClean="0"/>
                <a:t>Levi D. M., </a:t>
              </a:r>
              <a:r>
                <a:rPr lang="en-AU" sz="1000" b="0" dirty="0" err="1" smtClean="0"/>
                <a:t>Polat</a:t>
              </a:r>
              <a:r>
                <a:rPr lang="en-AU" sz="1000" b="0" dirty="0" smtClean="0"/>
                <a:t> U. </a:t>
              </a:r>
              <a:r>
                <a:rPr lang="en-AU" sz="1000" b="0" i="1" dirty="0" smtClean="0"/>
                <a:t>(1996). Neural plasticity in adults with amblyopia. Proceedings of the National Academy of Science United States of America, 93, 6830–6834.</a:t>
              </a:r>
              <a:endParaRPr lang="en-AU" sz="1000" b="0" dirty="0" smtClean="0"/>
            </a:p>
            <a:p>
              <a:r>
                <a:rPr lang="en-AU" sz="1000" b="0" dirty="0" smtClean="0"/>
                <a:t>Levi D. M., </a:t>
              </a:r>
              <a:r>
                <a:rPr lang="en-AU" sz="1000" b="0" dirty="0" err="1" smtClean="0"/>
                <a:t>Polat</a:t>
              </a:r>
              <a:r>
                <a:rPr lang="en-AU" sz="1000" b="0" dirty="0" smtClean="0"/>
                <a:t> U., </a:t>
              </a:r>
              <a:r>
                <a:rPr lang="en-AU" sz="1000" b="0" dirty="0" err="1" smtClean="0"/>
                <a:t>Hu</a:t>
              </a:r>
              <a:r>
                <a:rPr lang="en-AU" sz="1000" b="0" dirty="0" smtClean="0"/>
                <a:t> Y. S.</a:t>
              </a:r>
              <a:r>
                <a:rPr lang="en-AU" sz="1000" b="0" i="1" dirty="0" smtClean="0"/>
                <a:t>(1997). Improvement in </a:t>
              </a:r>
              <a:r>
                <a:rPr lang="en-AU" sz="1000" b="0" i="1" dirty="0" err="1" smtClean="0"/>
                <a:t>Vernier</a:t>
              </a:r>
              <a:r>
                <a:rPr lang="en-AU" sz="1000" b="0" i="1" dirty="0" smtClean="0"/>
                <a:t> acuity in adults with amblyopia Practice makes better. Investigative Ophthalmology and Vision Science, 38, 1493–1510.</a:t>
              </a:r>
              <a:endParaRPr lang="en-AU" sz="1000" b="0" dirty="0" smtClean="0"/>
            </a:p>
            <a:p>
              <a:r>
                <a:rPr lang="en-AU" sz="1000" b="0" dirty="0" smtClean="0"/>
                <a:t>Li R. W., Levi D. M.</a:t>
              </a:r>
              <a:r>
                <a:rPr lang="en-AU" sz="1000" b="0" i="1" dirty="0" smtClean="0"/>
                <a:t>(2004). Characterizing the mechanisms of improvement for position discrimination in adult amblyopia. Journal of Vision, 4, (6):7, 476–487</a:t>
              </a:r>
              <a:endParaRPr lang="en-AU" sz="1000" b="0" dirty="0" smtClean="0"/>
            </a:p>
            <a:p>
              <a:r>
                <a:rPr lang="en-AU" sz="1000" b="0" dirty="0" smtClean="0"/>
                <a:t>McKee, S. P., D. M. Levi, et al. (2003). "The pattern of visual deficits in amblyopia." </a:t>
              </a:r>
              <a:r>
                <a:rPr lang="en-AU" sz="1000" b="0" u="sng" dirty="0" smtClean="0"/>
                <a:t>J Vis</a:t>
              </a:r>
              <a:r>
                <a:rPr lang="en-AU" sz="1000" b="0" dirty="0" smtClean="0"/>
                <a:t> 3(5): 380-405.</a:t>
              </a:r>
            </a:p>
            <a:p>
              <a:r>
                <a:rPr lang="en-AU" sz="1000" b="0" dirty="0" err="1" smtClean="0"/>
                <a:t>Polat</a:t>
              </a:r>
              <a:r>
                <a:rPr lang="en-AU" sz="1000" b="0" dirty="0" smtClean="0"/>
                <a:t>, U. (1999). "Functional architecture of long-range perceptual interactions." </a:t>
              </a:r>
              <a:r>
                <a:rPr lang="en-AU" sz="1000" b="0" u="sng" dirty="0" smtClean="0"/>
                <a:t>Spat Vis</a:t>
              </a:r>
              <a:r>
                <a:rPr lang="en-AU" sz="1000" b="0" dirty="0" smtClean="0"/>
                <a:t> 12(2): 143-62.</a:t>
              </a:r>
            </a:p>
            <a:p>
              <a:r>
                <a:rPr lang="en-AU" sz="1000" b="0" dirty="0" err="1" smtClean="0"/>
                <a:t>Polat</a:t>
              </a:r>
              <a:r>
                <a:rPr lang="en-AU" sz="1000" b="0" dirty="0" smtClean="0"/>
                <a:t> U. </a:t>
              </a:r>
              <a:r>
                <a:rPr lang="en-AU" sz="1000" b="0" i="1" dirty="0" smtClean="0"/>
                <a:t>(2009). Making perceptual learning practical to improve visual functions. Vision Research, 49, 2566–2573</a:t>
              </a:r>
              <a:endParaRPr lang="en-AU" sz="1000" b="0" dirty="0" smtClean="0"/>
            </a:p>
            <a:p>
              <a:r>
                <a:rPr lang="en-AU" sz="1000" b="0" dirty="0" err="1" smtClean="0"/>
                <a:t>Polat</a:t>
              </a:r>
              <a:r>
                <a:rPr lang="en-AU" sz="1000" b="0" dirty="0" smtClean="0"/>
                <a:t>, U., T. Ma-</a:t>
              </a:r>
              <a:r>
                <a:rPr lang="en-AU" sz="1000" b="0" dirty="0" err="1" smtClean="0"/>
                <a:t>Naim</a:t>
              </a:r>
              <a:r>
                <a:rPr lang="en-AU" sz="1000" b="0" dirty="0" smtClean="0"/>
                <a:t>, et al. (2004). "Improving vision in adult amblyopia by perceptual learning." </a:t>
              </a:r>
              <a:r>
                <a:rPr lang="en-AU" sz="1000" b="0" u="sng" dirty="0" smtClean="0"/>
                <a:t>Proc </a:t>
              </a:r>
              <a:r>
                <a:rPr lang="en-AU" sz="1000" b="0" u="sng" dirty="0" err="1" smtClean="0"/>
                <a:t>Natl</a:t>
              </a:r>
              <a:r>
                <a:rPr lang="en-AU" sz="1000" b="0" u="sng" dirty="0" smtClean="0"/>
                <a:t> </a:t>
              </a:r>
              <a:r>
                <a:rPr lang="en-AU" sz="1000" b="0" u="sng" dirty="0" err="1" smtClean="0"/>
                <a:t>Acad</a:t>
              </a:r>
              <a:r>
                <a:rPr lang="en-AU" sz="1000" b="0" u="sng" dirty="0" smtClean="0"/>
                <a:t> </a:t>
              </a:r>
              <a:r>
                <a:rPr lang="en-AU" sz="1000" b="0" u="sng" dirty="0" err="1" smtClean="0"/>
                <a:t>Sci</a:t>
              </a:r>
              <a:r>
                <a:rPr lang="en-AU" sz="1000" b="0" u="sng" dirty="0" smtClean="0"/>
                <a:t> U S A</a:t>
              </a:r>
              <a:r>
                <a:rPr lang="en-AU" sz="1000" b="0" dirty="0" smtClean="0"/>
                <a:t> 101(17): 6692-7.</a:t>
              </a:r>
            </a:p>
            <a:p>
              <a:r>
                <a:rPr lang="en-AU" sz="1000" b="0" dirty="0" err="1" smtClean="0"/>
                <a:t>Polat</a:t>
              </a:r>
              <a:r>
                <a:rPr lang="en-AU" sz="1000" b="0" dirty="0" smtClean="0"/>
                <a:t>, U., K. </a:t>
              </a:r>
              <a:r>
                <a:rPr lang="en-AU" sz="1000" b="0" dirty="0" err="1" smtClean="0"/>
                <a:t>Mizobe</a:t>
              </a:r>
              <a:r>
                <a:rPr lang="en-AU" sz="1000" b="0" dirty="0" smtClean="0"/>
                <a:t>, et al. (1998). "Collinear stimuli regulate visual responses depending on cell's contrast threshold." </a:t>
              </a:r>
              <a:r>
                <a:rPr lang="en-AU" sz="1000" b="0" u="sng" dirty="0" smtClean="0"/>
                <a:t>Nature</a:t>
              </a:r>
              <a:r>
                <a:rPr lang="en-AU" sz="1000" b="0" dirty="0" smtClean="0"/>
                <a:t> 391(6667): 580-4.</a:t>
              </a:r>
            </a:p>
            <a:p>
              <a:r>
                <a:rPr lang="en-AU" sz="1000" b="0" dirty="0" err="1" smtClean="0"/>
                <a:t>Polat</a:t>
              </a:r>
              <a:r>
                <a:rPr lang="en-AU" sz="1000" b="0" dirty="0" smtClean="0"/>
                <a:t>, U. and D. </a:t>
              </a:r>
              <a:r>
                <a:rPr lang="en-AU" sz="1000" b="0" dirty="0" err="1" smtClean="0"/>
                <a:t>Sagi</a:t>
              </a:r>
              <a:r>
                <a:rPr lang="en-AU" sz="1000" b="0" dirty="0" smtClean="0"/>
                <a:t> (1993). "Lateral interactions between spatial channels: suppression and facilitation revealed by lateral masking experiments." </a:t>
              </a:r>
              <a:r>
                <a:rPr lang="en-AU" sz="1000" b="0" u="sng" dirty="0" smtClean="0"/>
                <a:t>Vision Res</a:t>
              </a:r>
              <a:r>
                <a:rPr lang="en-AU" sz="1000" b="0" dirty="0" smtClean="0"/>
                <a:t> 33(7): 993-9.</a:t>
              </a:r>
            </a:p>
            <a:p>
              <a:r>
                <a:rPr lang="en-AU" sz="1000" b="0" dirty="0" err="1" smtClean="0"/>
                <a:t>Polat</a:t>
              </a:r>
              <a:r>
                <a:rPr lang="en-AU" sz="1000" b="0" dirty="0" smtClean="0"/>
                <a:t>, U. and D. </a:t>
              </a:r>
              <a:r>
                <a:rPr lang="en-AU" sz="1000" b="0" dirty="0" err="1" smtClean="0"/>
                <a:t>Sagi</a:t>
              </a:r>
              <a:r>
                <a:rPr lang="en-AU" sz="1000" b="0" dirty="0" smtClean="0"/>
                <a:t> (1994). "Spatial interactions in human vision: from near to far via experience-dependent cascades of connections." </a:t>
              </a:r>
              <a:r>
                <a:rPr lang="en-AU" sz="1000" b="0" u="sng" dirty="0" smtClean="0"/>
                <a:t>Proc </a:t>
              </a:r>
              <a:r>
                <a:rPr lang="en-AU" sz="1000" b="0" u="sng" dirty="0" err="1" smtClean="0"/>
                <a:t>Natl</a:t>
              </a:r>
              <a:r>
                <a:rPr lang="en-AU" sz="1000" b="0" u="sng" dirty="0" smtClean="0"/>
                <a:t> </a:t>
              </a:r>
              <a:r>
                <a:rPr lang="en-AU" sz="1000" b="0" u="sng" dirty="0" err="1" smtClean="0"/>
                <a:t>Acad</a:t>
              </a:r>
              <a:r>
                <a:rPr lang="en-AU" sz="1000" b="0" u="sng" dirty="0" smtClean="0"/>
                <a:t> </a:t>
              </a:r>
              <a:r>
                <a:rPr lang="en-AU" sz="1000" b="0" u="sng" dirty="0" err="1" smtClean="0"/>
                <a:t>Sci</a:t>
              </a:r>
              <a:r>
                <a:rPr lang="en-AU" sz="1000" b="0" u="sng" dirty="0" smtClean="0"/>
                <a:t> U S A</a:t>
              </a:r>
              <a:r>
                <a:rPr lang="en-AU" sz="1000" b="0" dirty="0" smtClean="0"/>
                <a:t> 91(4): 1206-9.</a:t>
              </a:r>
            </a:p>
            <a:p>
              <a:r>
                <a:rPr lang="en-AU" sz="1000" b="0" dirty="0" err="1" smtClean="0"/>
                <a:t>Sagi</a:t>
              </a:r>
              <a:r>
                <a:rPr lang="en-AU" sz="1000" b="0" dirty="0" smtClean="0"/>
                <a:t>, D. and D. </a:t>
              </a:r>
              <a:r>
                <a:rPr lang="en-AU" sz="1000" b="0" dirty="0" err="1" smtClean="0"/>
                <a:t>Tanne</a:t>
              </a:r>
              <a:r>
                <a:rPr lang="en-AU" sz="1000" b="0" dirty="0" smtClean="0"/>
                <a:t> (1994). "Perceptual learning: learning to see." </a:t>
              </a:r>
              <a:r>
                <a:rPr lang="en-AU" sz="1000" b="0" u="sng" dirty="0" err="1" smtClean="0"/>
                <a:t>Curr</a:t>
              </a:r>
              <a:r>
                <a:rPr lang="en-AU" sz="1000" b="0" u="sng" dirty="0" smtClean="0"/>
                <a:t> </a:t>
              </a:r>
              <a:r>
                <a:rPr lang="en-AU" sz="1000" b="0" u="sng" dirty="0" err="1" smtClean="0"/>
                <a:t>Opin</a:t>
              </a:r>
              <a:r>
                <a:rPr lang="en-AU" sz="1000" b="0" u="sng" dirty="0" smtClean="0"/>
                <a:t> </a:t>
              </a:r>
              <a:r>
                <a:rPr lang="en-AU" sz="1000" b="0" u="sng" dirty="0" err="1" smtClean="0"/>
                <a:t>Neurobiol</a:t>
              </a:r>
              <a:r>
                <a:rPr lang="en-AU" sz="1000" b="0" dirty="0" smtClean="0"/>
                <a:t> 4(2): 195-9.</a:t>
              </a:r>
            </a:p>
            <a:p>
              <a:r>
                <a:rPr lang="en-AU" sz="1000" b="0" dirty="0" smtClean="0"/>
                <a:t>Simmers, A. J., T. </a:t>
              </a:r>
              <a:r>
                <a:rPr lang="en-AU" sz="1000" b="0" dirty="0" err="1" smtClean="0"/>
                <a:t>Ledgeway</a:t>
              </a:r>
              <a:r>
                <a:rPr lang="en-AU" sz="1000" b="0" dirty="0" smtClean="0"/>
                <a:t>, et al. (2003). "Deficits to global motion processing in human amblyopia." </a:t>
              </a:r>
              <a:r>
                <a:rPr lang="en-AU" sz="1000" b="0" u="sng" dirty="0" smtClean="0"/>
                <a:t>Vision Res</a:t>
              </a:r>
              <a:r>
                <a:rPr lang="en-AU" sz="1000" b="0" dirty="0" smtClean="0"/>
                <a:t> 43(6): 729-38.</a:t>
              </a:r>
            </a:p>
            <a:p>
              <a:r>
                <a:rPr lang="en-AU" sz="1000" b="0" dirty="0" smtClean="0"/>
                <a:t>Zhou Y. F., Huang C. B., </a:t>
              </a:r>
              <a:r>
                <a:rPr lang="en-AU" sz="1000" b="0" dirty="0" err="1" smtClean="0"/>
                <a:t>Xu</a:t>
              </a:r>
              <a:r>
                <a:rPr lang="en-AU" sz="1000" b="0" dirty="0" smtClean="0"/>
                <a:t> P. J., Tao L. M., </a:t>
              </a:r>
              <a:r>
                <a:rPr lang="en-AU" sz="1000" b="0" dirty="0" err="1" smtClean="0"/>
                <a:t>Qiu</a:t>
              </a:r>
              <a:r>
                <a:rPr lang="en-AU" sz="1000" b="0" dirty="0" smtClean="0"/>
                <a:t> Z. P., Li X. R. </a:t>
              </a:r>
              <a:r>
                <a:rPr lang="en-AU" sz="1000" b="0" i="1" dirty="0" smtClean="0"/>
                <a:t>(2006). Perceptual learning improves contrast sensitivity and visual acuity in adults with </a:t>
              </a:r>
              <a:r>
                <a:rPr lang="en-AU" sz="1000" b="0" i="1" dirty="0" err="1" smtClean="0"/>
                <a:t>anisometropic</a:t>
              </a:r>
              <a:r>
                <a:rPr lang="en-AU" sz="1000" b="0" i="1" dirty="0" smtClean="0"/>
                <a:t> amblyopia. Vision Research, 46, 739–750</a:t>
              </a:r>
              <a:endParaRPr lang="en-AU" sz="1000" b="0" dirty="0" smtClean="0"/>
            </a:p>
            <a:p>
              <a:endParaRPr lang="en-AU" sz="1000" b="0" dirty="0" smtClean="0"/>
            </a:p>
            <a:p>
              <a:r>
                <a:rPr lang="en-AU" sz="1000" b="0" dirty="0" smtClean="0"/>
                <a:t> </a:t>
              </a:r>
            </a:p>
            <a:p>
              <a:r>
                <a:rPr lang="en-AU" sz="1000" b="0" dirty="0" smtClean="0"/>
                <a:t> </a:t>
              </a:r>
            </a:p>
          </p:txBody>
        </p:sp>
      </p:grpSp>
      <p:sp>
        <p:nvSpPr>
          <p:cNvPr id="13119" name="Text Box 831"/>
          <p:cNvSpPr txBox="1">
            <a:spLocks noChangeArrowheads="1"/>
          </p:cNvSpPr>
          <p:nvPr/>
        </p:nvSpPr>
        <p:spPr bwMode="auto">
          <a:xfrm>
            <a:off x="17565624" y="5163790"/>
            <a:ext cx="15773400" cy="6570101"/>
          </a:xfrm>
          <a:prstGeom prst="rect">
            <a:avLst/>
          </a:prstGeom>
          <a:noFill/>
          <a:ln w="9525">
            <a:noFill/>
            <a:miter lim="800000"/>
            <a:headEnd/>
            <a:tailEnd/>
          </a:ln>
          <a:effectLst/>
        </p:spPr>
        <p:txBody>
          <a:bodyPr lIns="105776" tIns="52880" rIns="105776" bIns="52880">
            <a:spAutoFit/>
          </a:bodyPr>
          <a:lstStyle/>
          <a:p>
            <a:r>
              <a:rPr lang="en-AU" sz="2800" b="0" dirty="0" smtClean="0"/>
              <a:t>RevitalVision technology has been shown to improve visual acuity and CSF</a:t>
            </a:r>
            <a:r>
              <a:rPr lang="en-GB" sz="2800" b="0" dirty="0" smtClean="0"/>
              <a:t> in low myopes (Tan 2004; Tan 2005), early </a:t>
            </a:r>
            <a:r>
              <a:rPr lang="en-GB" sz="2800" b="0" dirty="0" err="1" smtClean="0"/>
              <a:t>presbyopes</a:t>
            </a:r>
            <a:r>
              <a:rPr lang="en-GB" sz="2800" b="0" dirty="0" smtClean="0"/>
              <a:t> (Tan 2006), post refractive surgical patients (Lim and </a:t>
            </a:r>
            <a:r>
              <a:rPr lang="en-GB" sz="2800" b="0" dirty="0" err="1" smtClean="0"/>
              <a:t>Fam</a:t>
            </a:r>
            <a:r>
              <a:rPr lang="en-GB" sz="2800" b="0" dirty="0" smtClean="0"/>
              <a:t>, 2006; Tan 2005a) and </a:t>
            </a:r>
            <a:r>
              <a:rPr lang="en-GB" sz="2800" b="0" dirty="0" err="1" smtClean="0"/>
              <a:t>amblyopes</a:t>
            </a:r>
            <a:r>
              <a:rPr lang="en-GB" sz="2800" b="0" dirty="0" smtClean="0"/>
              <a:t> (Polat, Ma-</a:t>
            </a:r>
            <a:r>
              <a:rPr lang="en-GB" sz="2800" b="0" dirty="0" err="1" smtClean="0"/>
              <a:t>Naim</a:t>
            </a:r>
            <a:r>
              <a:rPr lang="en-GB" sz="2800" b="0" dirty="0" smtClean="0"/>
              <a:t> et al. 2004).  </a:t>
            </a:r>
            <a:r>
              <a:rPr lang="en-GB" sz="2800" b="0" dirty="0" err="1" smtClean="0"/>
              <a:t>Amblyopia</a:t>
            </a:r>
            <a:r>
              <a:rPr lang="en-GB" sz="2800" b="0" dirty="0" smtClean="0"/>
              <a:t> </a:t>
            </a:r>
            <a:r>
              <a:rPr lang="en-AU" sz="2800" b="0" dirty="0" smtClean="0"/>
              <a:t>is a spatial vision disorder that affects about 3% of the population (McKee, Levi et al. 2003; Simmers, </a:t>
            </a:r>
            <a:r>
              <a:rPr lang="en-AU" sz="2800" b="0" dirty="0" err="1" smtClean="0"/>
              <a:t>Ledgeway</a:t>
            </a:r>
            <a:r>
              <a:rPr lang="en-AU" sz="2800" b="0" dirty="0" smtClean="0"/>
              <a:t> et al. 2003).  It is characterized by a cortical impairment resulting from abnormal visual experience in early childhood, such as strabismus, </a:t>
            </a:r>
            <a:r>
              <a:rPr lang="en-AU" sz="2800" b="0" dirty="0" err="1" smtClean="0"/>
              <a:t>anisometropia</a:t>
            </a:r>
            <a:r>
              <a:rPr lang="en-AU" sz="2800" b="0" dirty="0" smtClean="0"/>
              <a:t> or both, however, the neural basis of amblyopia is not entirely clear (</a:t>
            </a:r>
            <a:r>
              <a:rPr lang="en-AU" sz="2800" b="0" dirty="0" err="1" smtClean="0"/>
              <a:t>Kiorpes</a:t>
            </a:r>
            <a:r>
              <a:rPr lang="en-AU" sz="2800" b="0" dirty="0" smtClean="0"/>
              <a:t> and McKee 1999; Barnes, Hess et al. 2001).  Conventionally it was thought that visual development became hard-wired after the critical period of approximately 6 to 8 years of age.  Recent studies suggest that perceptual learning might be a potential treatment for adult amblyopia (Chung, Levi, &amp; Tan, 2005; Huang, Zhou, &amp; Lu, 2008; Levi &amp; Li, 2009a, 2009b;Levi &amp; </a:t>
            </a:r>
            <a:r>
              <a:rPr lang="en-AU" sz="2800" b="0" dirty="0" err="1" smtClean="0"/>
              <a:t>Polat</a:t>
            </a:r>
            <a:r>
              <a:rPr lang="en-AU" sz="2800" b="0" dirty="0" smtClean="0"/>
              <a:t>, 1996; Levi, </a:t>
            </a:r>
            <a:r>
              <a:rPr lang="en-AU" sz="2800" b="0" dirty="0" err="1" smtClean="0"/>
              <a:t>Polat</a:t>
            </a:r>
            <a:r>
              <a:rPr lang="en-AU" sz="2800" b="0" dirty="0" smtClean="0"/>
              <a:t>, &amp; </a:t>
            </a:r>
            <a:r>
              <a:rPr lang="en-AU" sz="2800" b="0" dirty="0" err="1" smtClean="0"/>
              <a:t>Hu</a:t>
            </a:r>
            <a:r>
              <a:rPr lang="en-AU" sz="2800" b="0" dirty="0" smtClean="0"/>
              <a:t>, 1997; Li &amp; Levi, 2004; </a:t>
            </a:r>
            <a:r>
              <a:rPr lang="en-AU" sz="2800" b="0" dirty="0" err="1" smtClean="0"/>
              <a:t>Polat</a:t>
            </a:r>
            <a:r>
              <a:rPr lang="en-AU" sz="2800" b="0" dirty="0" smtClean="0"/>
              <a:t>, 2009; </a:t>
            </a:r>
            <a:r>
              <a:rPr lang="en-AU" sz="2800" b="0" dirty="0" err="1" smtClean="0"/>
              <a:t>Polat</a:t>
            </a:r>
            <a:r>
              <a:rPr lang="en-AU" sz="2800" b="0" dirty="0" smtClean="0"/>
              <a:t>, Ma-</a:t>
            </a:r>
            <a:r>
              <a:rPr lang="en-AU" sz="2800" b="0" dirty="0" err="1" smtClean="0"/>
              <a:t>Naim,Belkin</a:t>
            </a:r>
            <a:r>
              <a:rPr lang="en-AU" sz="2800" b="0" dirty="0" smtClean="0"/>
              <a:t>, &amp; </a:t>
            </a:r>
            <a:r>
              <a:rPr lang="en-AU" sz="2800" b="0" dirty="0" err="1" smtClean="0"/>
              <a:t>Sagi</a:t>
            </a:r>
            <a:r>
              <a:rPr lang="en-AU" sz="2800" b="0" dirty="0" smtClean="0"/>
              <a:t>, 2004; Zhou et al., 2006). </a:t>
            </a:r>
          </a:p>
          <a:p>
            <a:r>
              <a:rPr lang="en-AU" sz="2800" b="0" dirty="0" smtClean="0"/>
              <a:t> </a:t>
            </a:r>
          </a:p>
          <a:p>
            <a:r>
              <a:rPr lang="en-AU" sz="2800" b="0" dirty="0" smtClean="0"/>
              <a:t>In this study, we investigated the effect of the RevitalVision </a:t>
            </a:r>
            <a:r>
              <a:rPr lang="en-US" sz="2800" b="0" dirty="0" smtClean="0"/>
              <a:t>Treatment System</a:t>
            </a:r>
            <a:r>
              <a:rPr lang="en-AU" sz="2800" b="0" dirty="0" smtClean="0"/>
              <a:t> on BCVA and contrast sensitivity in children and adult patients with amblyopia.</a:t>
            </a:r>
            <a:endParaRPr lang="en-AU" sz="2800" b="0" dirty="0"/>
          </a:p>
        </p:txBody>
      </p:sp>
      <p:sp>
        <p:nvSpPr>
          <p:cNvPr id="13122" name="Line 834"/>
          <p:cNvSpPr>
            <a:spLocks noChangeShapeType="1"/>
          </p:cNvSpPr>
          <p:nvPr/>
        </p:nvSpPr>
        <p:spPr bwMode="auto">
          <a:xfrm flipH="1">
            <a:off x="17221200" y="5537200"/>
            <a:ext cx="50800" cy="26085800"/>
          </a:xfrm>
          <a:prstGeom prst="line">
            <a:avLst/>
          </a:prstGeom>
          <a:noFill/>
          <a:ln w="9525">
            <a:solidFill>
              <a:schemeClr val="bg2"/>
            </a:solidFill>
            <a:round/>
            <a:headEnd/>
            <a:tailEnd/>
          </a:ln>
          <a:effectLst/>
        </p:spPr>
        <p:txBody>
          <a:bodyPr wrap="square">
            <a:spAutoFit/>
          </a:bodyPr>
          <a:lstStyle/>
          <a:p>
            <a:endParaRPr lang="en-AU"/>
          </a:p>
        </p:txBody>
      </p:sp>
      <p:sp>
        <p:nvSpPr>
          <p:cNvPr id="13123" name="Line 835"/>
          <p:cNvSpPr>
            <a:spLocks noChangeShapeType="1"/>
          </p:cNvSpPr>
          <p:nvPr/>
        </p:nvSpPr>
        <p:spPr bwMode="auto">
          <a:xfrm>
            <a:off x="33680400" y="5435600"/>
            <a:ext cx="0" cy="26263600"/>
          </a:xfrm>
          <a:prstGeom prst="line">
            <a:avLst/>
          </a:prstGeom>
          <a:noFill/>
          <a:ln w="9525">
            <a:solidFill>
              <a:schemeClr val="bg2"/>
            </a:solidFill>
            <a:round/>
            <a:headEnd/>
            <a:tailEnd/>
          </a:ln>
          <a:effectLst/>
        </p:spPr>
        <p:txBody>
          <a:bodyPr wrap="square">
            <a:spAutoFit/>
          </a:bodyPr>
          <a:lstStyle/>
          <a:p>
            <a:endParaRPr lang="en-AU"/>
          </a:p>
        </p:txBody>
      </p:sp>
      <p:sp>
        <p:nvSpPr>
          <p:cNvPr id="23558" name="Rectangle 6"/>
          <p:cNvSpPr>
            <a:spLocks noChangeArrowheads="1"/>
          </p:cNvSpPr>
          <p:nvPr/>
        </p:nvSpPr>
        <p:spPr bwMode="auto">
          <a:xfrm>
            <a:off x="37338000" y="15982950"/>
            <a:ext cx="152400" cy="228600"/>
          </a:xfrm>
          <a:prstGeom prst="rect">
            <a:avLst/>
          </a:prstGeom>
          <a:noFill/>
          <a:ln w="9525">
            <a:noFill/>
            <a:miter lim="800000"/>
            <a:headEnd/>
            <a:tailEnd/>
          </a:ln>
          <a:effectLst/>
        </p:spPr>
        <p:txBody>
          <a:bodyPr wrap="none" anchor="ctr">
            <a:spAutoFit/>
          </a:bodyPr>
          <a:lstStyle/>
          <a:p>
            <a:endParaRPr lang="en-AU"/>
          </a:p>
        </p:txBody>
      </p:sp>
      <p:sp>
        <p:nvSpPr>
          <p:cNvPr id="23566" name="Rectangle 14"/>
          <p:cNvSpPr>
            <a:spLocks noChangeArrowheads="1"/>
          </p:cNvSpPr>
          <p:nvPr/>
        </p:nvSpPr>
        <p:spPr bwMode="auto">
          <a:xfrm>
            <a:off x="34899600" y="14306550"/>
            <a:ext cx="990600" cy="914400"/>
          </a:xfrm>
          <a:prstGeom prst="rect">
            <a:avLst/>
          </a:prstGeom>
          <a:noFill/>
          <a:ln w="9525">
            <a:noFill/>
            <a:miter lim="800000"/>
            <a:headEnd/>
            <a:tailEnd/>
          </a:ln>
          <a:effectLst/>
        </p:spPr>
        <p:txBody>
          <a:bodyPr wrap="none" anchor="ctr">
            <a:spAutoFit/>
          </a:bodyPr>
          <a:lstStyle/>
          <a:p>
            <a:endParaRPr lang="en-AU"/>
          </a:p>
        </p:txBody>
      </p:sp>
      <p:sp>
        <p:nvSpPr>
          <p:cNvPr id="23567" name="Rectangle 15"/>
          <p:cNvSpPr>
            <a:spLocks noChangeArrowheads="1"/>
          </p:cNvSpPr>
          <p:nvPr/>
        </p:nvSpPr>
        <p:spPr bwMode="auto">
          <a:xfrm>
            <a:off x="34366200" y="13620750"/>
            <a:ext cx="990600" cy="685800"/>
          </a:xfrm>
          <a:prstGeom prst="rect">
            <a:avLst/>
          </a:prstGeom>
          <a:noFill/>
          <a:ln w="9525">
            <a:noFill/>
            <a:miter lim="800000"/>
            <a:headEnd/>
            <a:tailEnd/>
          </a:ln>
          <a:effectLst/>
        </p:spPr>
        <p:txBody>
          <a:bodyPr wrap="none" anchor="ctr">
            <a:spAutoFit/>
          </a:bodyPr>
          <a:lstStyle/>
          <a:p>
            <a:endParaRPr lang="en-AU"/>
          </a:p>
        </p:txBody>
      </p:sp>
      <p:sp>
        <p:nvSpPr>
          <p:cNvPr id="23569" name="Rectangle 17"/>
          <p:cNvSpPr>
            <a:spLocks noChangeArrowheads="1"/>
          </p:cNvSpPr>
          <p:nvPr/>
        </p:nvSpPr>
        <p:spPr bwMode="auto">
          <a:xfrm>
            <a:off x="34442400" y="13544550"/>
            <a:ext cx="1066800" cy="838200"/>
          </a:xfrm>
          <a:prstGeom prst="rect">
            <a:avLst/>
          </a:prstGeom>
          <a:noFill/>
          <a:ln w="9525">
            <a:noFill/>
            <a:miter lim="800000"/>
            <a:headEnd/>
            <a:tailEnd/>
          </a:ln>
          <a:effectLst/>
        </p:spPr>
        <p:txBody>
          <a:bodyPr wrap="none" anchor="ctr">
            <a:spAutoFit/>
          </a:bodyPr>
          <a:lstStyle/>
          <a:p>
            <a:endParaRPr lang="en-AU"/>
          </a:p>
        </p:txBody>
      </p:sp>
      <p:sp>
        <p:nvSpPr>
          <p:cNvPr id="23570" name="Rectangle 18"/>
          <p:cNvSpPr>
            <a:spLocks noChangeArrowheads="1"/>
          </p:cNvSpPr>
          <p:nvPr/>
        </p:nvSpPr>
        <p:spPr bwMode="auto">
          <a:xfrm>
            <a:off x="34671000" y="12192000"/>
            <a:ext cx="685800" cy="609600"/>
          </a:xfrm>
          <a:prstGeom prst="rect">
            <a:avLst/>
          </a:prstGeom>
          <a:noFill/>
          <a:ln w="9525">
            <a:noFill/>
            <a:miter lim="800000"/>
            <a:headEnd/>
            <a:tailEnd/>
          </a:ln>
          <a:effectLst/>
        </p:spPr>
        <p:txBody>
          <a:bodyPr wrap="none" anchor="ctr">
            <a:spAutoFit/>
          </a:bodyPr>
          <a:lstStyle/>
          <a:p>
            <a:endParaRPr lang="en-AU"/>
          </a:p>
        </p:txBody>
      </p:sp>
      <p:sp>
        <p:nvSpPr>
          <p:cNvPr id="23573" name="Line 21"/>
          <p:cNvSpPr>
            <a:spLocks noChangeShapeType="1"/>
          </p:cNvSpPr>
          <p:nvPr/>
        </p:nvSpPr>
        <p:spPr bwMode="auto">
          <a:xfrm flipV="1">
            <a:off x="46939200" y="14230350"/>
            <a:ext cx="0" cy="381000"/>
          </a:xfrm>
          <a:prstGeom prst="line">
            <a:avLst/>
          </a:prstGeom>
          <a:noFill/>
          <a:ln w="9525">
            <a:noFill/>
            <a:round/>
            <a:headEnd/>
            <a:tailEnd type="triangle" w="med" len="med"/>
          </a:ln>
          <a:effectLst/>
        </p:spPr>
        <p:txBody>
          <a:bodyPr wrap="none" anchor="ctr">
            <a:spAutoFit/>
          </a:bodyPr>
          <a:lstStyle/>
          <a:p>
            <a:endParaRPr lang="en-AU"/>
          </a:p>
        </p:txBody>
      </p:sp>
      <p:sp>
        <p:nvSpPr>
          <p:cNvPr id="23688" name="Rectangle 136"/>
          <p:cNvSpPr>
            <a:spLocks noChangeArrowheads="1"/>
          </p:cNvSpPr>
          <p:nvPr/>
        </p:nvSpPr>
        <p:spPr bwMode="auto">
          <a:xfrm>
            <a:off x="18288381" y="25632429"/>
            <a:ext cx="14819198" cy="837050"/>
          </a:xfrm>
          <a:prstGeom prst="rect">
            <a:avLst/>
          </a:prstGeom>
          <a:noFill/>
          <a:ln w="9525">
            <a:noFill/>
            <a:miter lim="800000"/>
            <a:headEnd/>
            <a:tailEnd/>
          </a:ln>
          <a:effectLst/>
        </p:spPr>
        <p:txBody>
          <a:bodyPr>
            <a:spAutoFit/>
          </a:bodyPr>
          <a:lstStyle/>
          <a:p>
            <a:pPr lvl="1" indent="-342900" algn="l">
              <a:spcBef>
                <a:spcPct val="100000"/>
              </a:spcBef>
              <a:buFontTx/>
              <a:buChar char="•"/>
            </a:pPr>
            <a:endParaRPr lang="en-US" sz="3000" b="0" dirty="0"/>
          </a:p>
        </p:txBody>
      </p:sp>
      <p:sp>
        <p:nvSpPr>
          <p:cNvPr id="24187" name="Rectangle 635"/>
          <p:cNvSpPr>
            <a:spLocks noChangeArrowheads="1"/>
          </p:cNvSpPr>
          <p:nvPr/>
        </p:nvSpPr>
        <p:spPr bwMode="auto">
          <a:xfrm>
            <a:off x="39709725" y="12887325"/>
            <a:ext cx="523875" cy="4133850"/>
          </a:xfrm>
          <a:prstGeom prst="rect">
            <a:avLst/>
          </a:prstGeom>
          <a:solidFill>
            <a:schemeClr val="bg1"/>
          </a:solidFill>
          <a:ln w="9525">
            <a:noFill/>
            <a:miter lim="800000"/>
            <a:headEnd/>
            <a:tailEnd/>
          </a:ln>
          <a:effectLst/>
        </p:spPr>
        <p:txBody>
          <a:bodyPr wrap="none" anchor="ctr">
            <a:spAutoFit/>
          </a:bodyPr>
          <a:lstStyle/>
          <a:p>
            <a:endParaRPr lang="en-AU"/>
          </a:p>
        </p:txBody>
      </p:sp>
      <p:sp>
        <p:nvSpPr>
          <p:cNvPr id="13228" name="Text Box 940"/>
          <p:cNvSpPr txBox="1">
            <a:spLocks noChangeArrowheads="1"/>
          </p:cNvSpPr>
          <p:nvPr/>
        </p:nvSpPr>
        <p:spPr bwMode="auto">
          <a:xfrm>
            <a:off x="1219200" y="23012400"/>
            <a:ext cx="15773400" cy="5415939"/>
          </a:xfrm>
          <a:prstGeom prst="rect">
            <a:avLst/>
          </a:prstGeom>
          <a:noFill/>
          <a:ln w="25400">
            <a:noFill/>
            <a:miter lim="800000"/>
            <a:headEnd/>
            <a:tailEnd/>
          </a:ln>
          <a:effectLst/>
        </p:spPr>
        <p:txBody>
          <a:bodyPr lIns="105776" tIns="52880" rIns="105776" bIns="52880">
            <a:spAutoFit/>
          </a:bodyPr>
          <a:lstStyle/>
          <a:p>
            <a:pPr defTabSz="1060450">
              <a:spcBef>
                <a:spcPct val="50000"/>
              </a:spcBef>
            </a:pPr>
            <a:endParaRPr lang="en-US" sz="3000" b="0" dirty="0">
              <a:cs typeface="Times New Roman" pitchFamily="-65" charset="0"/>
            </a:endParaRPr>
          </a:p>
          <a:p>
            <a:pPr defTabSz="1060450">
              <a:spcBef>
                <a:spcPct val="50000"/>
              </a:spcBef>
            </a:pPr>
            <a:endParaRPr lang="en-US" sz="3000" b="0" dirty="0">
              <a:cs typeface="Times New Roman" pitchFamily="-65" charset="0"/>
            </a:endParaRPr>
          </a:p>
          <a:p>
            <a:pPr defTabSz="1060450">
              <a:spcBef>
                <a:spcPct val="50000"/>
              </a:spcBef>
            </a:pPr>
            <a:endParaRPr lang="en-US" sz="3000" b="0" dirty="0">
              <a:cs typeface="Times New Roman" pitchFamily="-65" charset="0"/>
            </a:endParaRPr>
          </a:p>
          <a:p>
            <a:pPr defTabSz="1060450">
              <a:spcBef>
                <a:spcPct val="50000"/>
              </a:spcBef>
            </a:pPr>
            <a:endParaRPr lang="en-US" sz="3000" b="0" dirty="0">
              <a:cs typeface="Times New Roman" pitchFamily="-65" charset="0"/>
            </a:endParaRPr>
          </a:p>
          <a:p>
            <a:pPr defTabSz="1060450">
              <a:spcBef>
                <a:spcPct val="50000"/>
              </a:spcBef>
            </a:pPr>
            <a:endParaRPr lang="en-US" sz="3000" b="0" dirty="0">
              <a:cs typeface="Times New Roman" pitchFamily="-65" charset="0"/>
            </a:endParaRPr>
          </a:p>
          <a:p>
            <a:pPr defTabSz="1060450">
              <a:spcBef>
                <a:spcPct val="50000"/>
              </a:spcBef>
            </a:pPr>
            <a:endParaRPr lang="en-US" sz="3000" b="0" dirty="0">
              <a:cs typeface="Times New Roman" pitchFamily="-65" charset="0"/>
            </a:endParaRPr>
          </a:p>
          <a:p>
            <a:pPr defTabSz="1060450">
              <a:spcBef>
                <a:spcPct val="50000"/>
              </a:spcBef>
            </a:pPr>
            <a:endParaRPr lang="en-US" sz="3000" b="0" dirty="0">
              <a:cs typeface="Times New Roman" pitchFamily="-65" charset="0"/>
            </a:endParaRPr>
          </a:p>
          <a:p>
            <a:pPr defTabSz="1060450">
              <a:spcBef>
                <a:spcPct val="50000"/>
              </a:spcBef>
            </a:pPr>
            <a:endParaRPr lang="en-US" sz="3000" b="0" dirty="0">
              <a:cs typeface="Times New Roman" pitchFamily="-65" charset="0"/>
            </a:endParaRPr>
          </a:p>
        </p:txBody>
      </p:sp>
      <p:grpSp>
        <p:nvGrpSpPr>
          <p:cNvPr id="13205" name="Group 917"/>
          <p:cNvGrpSpPr>
            <a:grpSpLocks/>
          </p:cNvGrpSpPr>
          <p:nvPr/>
        </p:nvGrpSpPr>
        <p:grpSpPr bwMode="auto">
          <a:xfrm>
            <a:off x="9931400" y="26162000"/>
            <a:ext cx="6883400" cy="3911600"/>
            <a:chOff x="1980" y="6300"/>
            <a:chExt cx="5760" cy="2880"/>
          </a:xfrm>
        </p:grpSpPr>
        <p:graphicFrame>
          <p:nvGraphicFramePr>
            <p:cNvPr id="13206" name="Object 918"/>
            <p:cNvGraphicFramePr>
              <a:graphicFrameLocks noChangeAspect="1"/>
            </p:cNvGraphicFramePr>
            <p:nvPr/>
          </p:nvGraphicFramePr>
          <p:xfrm>
            <a:off x="2194" y="6976"/>
            <a:ext cx="5370" cy="2097"/>
          </p:xfrm>
          <a:graphic>
            <a:graphicData uri="http://schemas.openxmlformats.org/presentationml/2006/ole">
              <p:oleObj spid="_x0000_s13206" r:id="rId5" imgW="3828571" imgH="1352381" progId="">
                <p:embed/>
              </p:oleObj>
            </a:graphicData>
          </a:graphic>
        </p:graphicFrame>
        <p:sp>
          <p:nvSpPr>
            <p:cNvPr id="13207" name="Rectangle 919"/>
            <p:cNvSpPr>
              <a:spLocks noChangeArrowheads="1"/>
            </p:cNvSpPr>
            <p:nvPr/>
          </p:nvSpPr>
          <p:spPr bwMode="auto">
            <a:xfrm>
              <a:off x="2057" y="6300"/>
              <a:ext cx="2735" cy="503"/>
            </a:xfrm>
            <a:prstGeom prst="rect">
              <a:avLst/>
            </a:prstGeom>
            <a:noFill/>
            <a:ln w="9525">
              <a:noFill/>
              <a:miter lim="800000"/>
              <a:headEnd/>
              <a:tailEnd/>
            </a:ln>
          </p:spPr>
          <p:txBody>
            <a:bodyPr/>
            <a:lstStyle/>
            <a:p>
              <a:pPr algn="l" eaLnBrk="0" hangingPunct="0"/>
              <a:r>
                <a:rPr lang="en-US" sz="2400" b="0">
                  <a:solidFill>
                    <a:srgbClr val="000000"/>
                  </a:solidFill>
                  <a:latin typeface="Verdana" charset="0"/>
                </a:rPr>
                <a:t>First Display</a:t>
              </a:r>
              <a:endParaRPr lang="en-US" sz="2400" b="0">
                <a:solidFill>
                  <a:srgbClr val="000000"/>
                </a:solidFill>
                <a:latin typeface="Times" charset="0"/>
              </a:endParaRPr>
            </a:p>
            <a:p>
              <a:pPr algn="l" eaLnBrk="0" hangingPunct="0"/>
              <a:endParaRPr lang="en-US" sz="1600" b="0">
                <a:solidFill>
                  <a:srgbClr val="000000"/>
                </a:solidFill>
                <a:latin typeface="Times" charset="0"/>
              </a:endParaRPr>
            </a:p>
          </p:txBody>
        </p:sp>
        <p:sp>
          <p:nvSpPr>
            <p:cNvPr id="13208" name="Rectangle 920"/>
            <p:cNvSpPr>
              <a:spLocks noChangeArrowheads="1"/>
            </p:cNvSpPr>
            <p:nvPr/>
          </p:nvSpPr>
          <p:spPr bwMode="auto">
            <a:xfrm>
              <a:off x="4936" y="6300"/>
              <a:ext cx="2727" cy="503"/>
            </a:xfrm>
            <a:prstGeom prst="rect">
              <a:avLst/>
            </a:prstGeom>
            <a:noFill/>
            <a:ln w="9525">
              <a:noFill/>
              <a:miter lim="800000"/>
              <a:headEnd/>
              <a:tailEnd/>
            </a:ln>
          </p:spPr>
          <p:txBody>
            <a:bodyPr/>
            <a:lstStyle/>
            <a:p>
              <a:pPr algn="l" eaLnBrk="0" hangingPunct="0"/>
              <a:r>
                <a:rPr lang="en-US" sz="2400" b="0">
                  <a:solidFill>
                    <a:srgbClr val="000000"/>
                  </a:solidFill>
                  <a:latin typeface="Verdana" charset="0"/>
                </a:rPr>
                <a:t>Second Display</a:t>
              </a:r>
              <a:endParaRPr lang="en-US" sz="2400" b="0">
                <a:solidFill>
                  <a:srgbClr val="000000"/>
                </a:solidFill>
                <a:latin typeface="Times" charset="0"/>
              </a:endParaRPr>
            </a:p>
            <a:p>
              <a:pPr algn="l" eaLnBrk="0" hangingPunct="0"/>
              <a:endParaRPr lang="en-US" sz="1600" b="0">
                <a:solidFill>
                  <a:srgbClr val="000000"/>
                </a:solidFill>
                <a:latin typeface="Times" charset="0"/>
              </a:endParaRPr>
            </a:p>
          </p:txBody>
        </p:sp>
        <p:sp>
          <p:nvSpPr>
            <p:cNvPr id="13209" name="Rectangle 921"/>
            <p:cNvSpPr>
              <a:spLocks noChangeArrowheads="1"/>
            </p:cNvSpPr>
            <p:nvPr/>
          </p:nvSpPr>
          <p:spPr bwMode="auto">
            <a:xfrm>
              <a:off x="2057" y="6803"/>
              <a:ext cx="2735" cy="2370"/>
            </a:xfrm>
            <a:prstGeom prst="rect">
              <a:avLst/>
            </a:prstGeom>
            <a:noFill/>
            <a:ln w="9525">
              <a:noFill/>
              <a:miter lim="800000"/>
              <a:headEnd/>
              <a:tailEnd/>
            </a:ln>
          </p:spPr>
          <p:txBody>
            <a:bodyPr/>
            <a:lstStyle/>
            <a:p>
              <a:pPr algn="l" eaLnBrk="0" hangingPunct="0"/>
              <a:r>
                <a:rPr lang="en-US" sz="1100" b="0">
                  <a:solidFill>
                    <a:srgbClr val="000000"/>
                  </a:solidFill>
                  <a:latin typeface="Verdana" charset="0"/>
                </a:rPr>
                <a:t> </a:t>
              </a:r>
              <a:endParaRPr lang="en-US" sz="2400" b="0">
                <a:solidFill>
                  <a:srgbClr val="000000"/>
                </a:solidFill>
                <a:latin typeface="Times" charset="0"/>
              </a:endParaRPr>
            </a:p>
            <a:p>
              <a:pPr algn="l" eaLnBrk="0" hangingPunct="0"/>
              <a:r>
                <a:rPr lang="en-US" sz="1100" b="0">
                  <a:solidFill>
                    <a:srgbClr val="000000"/>
                  </a:solidFill>
                  <a:latin typeface="Verdana" charset="0"/>
                </a:rPr>
                <a:t> </a:t>
              </a:r>
              <a:endParaRPr lang="en-US" sz="2400" b="0">
                <a:solidFill>
                  <a:srgbClr val="000000"/>
                </a:solidFill>
                <a:latin typeface="Times" charset="0"/>
              </a:endParaRPr>
            </a:p>
            <a:p>
              <a:pPr algn="l" eaLnBrk="0" hangingPunct="0"/>
              <a:r>
                <a:rPr lang="en-US" sz="1100" b="0">
                  <a:solidFill>
                    <a:srgbClr val="000000"/>
                  </a:solidFill>
                  <a:latin typeface="Verdana" charset="0"/>
                </a:rPr>
                <a:t> </a:t>
              </a:r>
              <a:endParaRPr lang="en-US" sz="2400" b="0">
                <a:solidFill>
                  <a:srgbClr val="000000"/>
                </a:solidFill>
                <a:latin typeface="Times" charset="0"/>
              </a:endParaRPr>
            </a:p>
            <a:p>
              <a:pPr algn="l" eaLnBrk="0" hangingPunct="0"/>
              <a:r>
                <a:rPr lang="en-US" sz="1100" b="0">
                  <a:solidFill>
                    <a:srgbClr val="000000"/>
                  </a:solidFill>
                  <a:latin typeface="Verdana" charset="0"/>
                </a:rPr>
                <a:t> </a:t>
              </a:r>
              <a:endParaRPr lang="en-US" sz="2400" b="0">
                <a:solidFill>
                  <a:srgbClr val="000000"/>
                </a:solidFill>
                <a:latin typeface="Times" charset="0"/>
              </a:endParaRPr>
            </a:p>
            <a:p>
              <a:pPr algn="l" eaLnBrk="0" hangingPunct="0"/>
              <a:r>
                <a:rPr lang="en-US" sz="1100" b="0">
                  <a:solidFill>
                    <a:srgbClr val="000000"/>
                  </a:solidFill>
                  <a:latin typeface="Verdana" charset="0"/>
                </a:rPr>
                <a:t> </a:t>
              </a:r>
              <a:endParaRPr lang="en-US" sz="2400" b="0">
                <a:solidFill>
                  <a:srgbClr val="000000"/>
                </a:solidFill>
                <a:latin typeface="Times" charset="0"/>
              </a:endParaRPr>
            </a:p>
            <a:p>
              <a:pPr algn="l" eaLnBrk="0" hangingPunct="0"/>
              <a:r>
                <a:rPr lang="en-US" sz="2400" b="0">
                  <a:solidFill>
                    <a:srgbClr val="000000"/>
                  </a:solidFill>
                  <a:latin typeface="Times" charset="0"/>
                </a:rPr>
                <a:t> </a:t>
              </a:r>
            </a:p>
            <a:p>
              <a:pPr algn="l" eaLnBrk="0" hangingPunct="0"/>
              <a:endParaRPr lang="en-US" sz="2400" b="0">
                <a:solidFill>
                  <a:srgbClr val="000000"/>
                </a:solidFill>
                <a:latin typeface="Times" charset="0"/>
              </a:endParaRPr>
            </a:p>
          </p:txBody>
        </p:sp>
        <p:sp>
          <p:nvSpPr>
            <p:cNvPr id="13210" name="Rectangle 922"/>
            <p:cNvSpPr>
              <a:spLocks noChangeArrowheads="1"/>
            </p:cNvSpPr>
            <p:nvPr/>
          </p:nvSpPr>
          <p:spPr bwMode="auto">
            <a:xfrm>
              <a:off x="1985" y="6803"/>
              <a:ext cx="2879" cy="2370"/>
            </a:xfrm>
            <a:prstGeom prst="rect">
              <a:avLst/>
            </a:prstGeom>
            <a:noFill/>
            <a:ln w="7">
              <a:noFill/>
              <a:miter lim="800000"/>
              <a:headEnd/>
              <a:tailEnd/>
            </a:ln>
          </p:spPr>
          <p:txBody>
            <a:bodyPr/>
            <a:lstStyle/>
            <a:p>
              <a:endParaRPr lang="en-AU"/>
            </a:p>
          </p:txBody>
        </p:sp>
        <p:sp>
          <p:nvSpPr>
            <p:cNvPr id="13211" name="Rectangle 923"/>
            <p:cNvSpPr>
              <a:spLocks noChangeArrowheads="1"/>
            </p:cNvSpPr>
            <p:nvPr/>
          </p:nvSpPr>
          <p:spPr bwMode="auto">
            <a:xfrm>
              <a:off x="4936" y="6803"/>
              <a:ext cx="2727" cy="2370"/>
            </a:xfrm>
            <a:prstGeom prst="rect">
              <a:avLst/>
            </a:prstGeom>
            <a:noFill/>
            <a:ln w="9525">
              <a:noFill/>
              <a:miter lim="800000"/>
              <a:headEnd/>
              <a:tailEnd/>
            </a:ln>
          </p:spPr>
          <p:txBody>
            <a:bodyPr/>
            <a:lstStyle/>
            <a:p>
              <a:pPr algn="l" eaLnBrk="0" hangingPunct="0"/>
              <a:r>
                <a:rPr lang="en-US" sz="2400" b="0">
                  <a:solidFill>
                    <a:srgbClr val="000000"/>
                  </a:solidFill>
                  <a:latin typeface="Times" charset="0"/>
                </a:rPr>
                <a:t> </a:t>
              </a:r>
            </a:p>
            <a:p>
              <a:pPr algn="l" eaLnBrk="0" hangingPunct="0"/>
              <a:endParaRPr lang="en-US" sz="2400" b="0">
                <a:solidFill>
                  <a:srgbClr val="000000"/>
                </a:solidFill>
                <a:latin typeface="Times" charset="0"/>
              </a:endParaRPr>
            </a:p>
          </p:txBody>
        </p:sp>
        <p:sp>
          <p:nvSpPr>
            <p:cNvPr id="13212" name="Rectangle 924"/>
            <p:cNvSpPr>
              <a:spLocks noChangeArrowheads="1"/>
            </p:cNvSpPr>
            <p:nvPr/>
          </p:nvSpPr>
          <p:spPr bwMode="auto">
            <a:xfrm>
              <a:off x="4864" y="6803"/>
              <a:ext cx="2871" cy="2370"/>
            </a:xfrm>
            <a:prstGeom prst="rect">
              <a:avLst/>
            </a:prstGeom>
            <a:noFill/>
            <a:ln w="7">
              <a:noFill/>
              <a:miter lim="800000"/>
              <a:headEnd/>
              <a:tailEnd/>
            </a:ln>
          </p:spPr>
          <p:txBody>
            <a:bodyPr/>
            <a:lstStyle/>
            <a:p>
              <a:endParaRPr lang="en-AU"/>
            </a:p>
          </p:txBody>
        </p:sp>
        <p:sp>
          <p:nvSpPr>
            <p:cNvPr id="13213" name="Rectangle 925"/>
            <p:cNvSpPr>
              <a:spLocks noChangeArrowheads="1"/>
            </p:cNvSpPr>
            <p:nvPr/>
          </p:nvSpPr>
          <p:spPr bwMode="auto">
            <a:xfrm>
              <a:off x="1980" y="6300"/>
              <a:ext cx="5760" cy="2880"/>
            </a:xfrm>
            <a:prstGeom prst="rect">
              <a:avLst/>
            </a:prstGeom>
            <a:noFill/>
            <a:ln w="9525">
              <a:noFill/>
              <a:miter lim="800000"/>
              <a:headEnd/>
              <a:tailEnd/>
            </a:ln>
          </p:spPr>
          <p:txBody>
            <a:bodyPr/>
            <a:lstStyle/>
            <a:p>
              <a:endParaRPr lang="en-AU"/>
            </a:p>
          </p:txBody>
        </p:sp>
      </p:grpSp>
      <p:sp>
        <p:nvSpPr>
          <p:cNvPr id="13217" name="Rectangle 929"/>
          <p:cNvSpPr>
            <a:spLocks noChangeArrowheads="1"/>
          </p:cNvSpPr>
          <p:nvPr/>
        </p:nvSpPr>
        <p:spPr bwMode="auto">
          <a:xfrm>
            <a:off x="2562225" y="30629225"/>
            <a:ext cx="3257550" cy="396875"/>
          </a:xfrm>
          <a:prstGeom prst="rect">
            <a:avLst/>
          </a:prstGeom>
          <a:noFill/>
          <a:ln w="9525">
            <a:noFill/>
            <a:miter lim="800000"/>
            <a:headEnd/>
            <a:tailEnd/>
          </a:ln>
          <a:effectLst/>
        </p:spPr>
        <p:txBody>
          <a:bodyPr wrap="none">
            <a:spAutoFit/>
          </a:bodyPr>
          <a:lstStyle/>
          <a:p>
            <a:r>
              <a:rPr lang="en-US" b="0"/>
              <a:t>Figure 1:  The Gabor Patch</a:t>
            </a:r>
            <a:endParaRPr lang="en-US" sz="2800" b="0"/>
          </a:p>
        </p:txBody>
      </p:sp>
      <p:sp>
        <p:nvSpPr>
          <p:cNvPr id="13218" name="Rectangle 930"/>
          <p:cNvSpPr>
            <a:spLocks noChangeArrowheads="1"/>
          </p:cNvSpPr>
          <p:nvPr/>
        </p:nvSpPr>
        <p:spPr bwMode="auto">
          <a:xfrm>
            <a:off x="9956800" y="30226000"/>
            <a:ext cx="6858000" cy="400110"/>
          </a:xfrm>
          <a:prstGeom prst="rect">
            <a:avLst/>
          </a:prstGeom>
          <a:noFill/>
          <a:ln w="9525">
            <a:noFill/>
            <a:miter lim="800000"/>
            <a:headEnd/>
            <a:tailEnd/>
          </a:ln>
          <a:effectLst/>
        </p:spPr>
        <p:txBody>
          <a:bodyPr wrap="square">
            <a:spAutoFit/>
          </a:bodyPr>
          <a:lstStyle/>
          <a:p>
            <a:pPr algn="l"/>
            <a:r>
              <a:rPr lang="en-US" b="0" dirty="0"/>
              <a:t>Figure 2:  Lateral Masking images</a:t>
            </a:r>
          </a:p>
        </p:txBody>
      </p:sp>
      <p:pic>
        <p:nvPicPr>
          <p:cNvPr id="24329" name="Picture 777"/>
          <p:cNvPicPr>
            <a:picLocks noChangeAspect="1" noChangeArrowheads="1"/>
          </p:cNvPicPr>
          <p:nvPr/>
        </p:nvPicPr>
        <p:blipFill>
          <a:blip r:embed="rId6" cstate="print"/>
          <a:srcRect l="50406"/>
          <a:stretch>
            <a:fillRect/>
          </a:stretch>
        </p:blipFill>
        <p:spPr bwMode="auto">
          <a:xfrm>
            <a:off x="2357438" y="26068338"/>
            <a:ext cx="4754562" cy="4365552"/>
          </a:xfrm>
          <a:prstGeom prst="rect">
            <a:avLst/>
          </a:prstGeom>
          <a:noFill/>
          <a:ln w="9525">
            <a:noFill/>
            <a:miter lim="800000"/>
            <a:headEnd/>
            <a:tailEnd/>
          </a:ln>
          <a:effectLst/>
        </p:spPr>
      </p:pic>
      <p:pic>
        <p:nvPicPr>
          <p:cNvPr id="565" name="Picture 564" descr="logo.kucuk2.jpg"/>
          <p:cNvPicPr>
            <a:picLocks noChangeAspect="1"/>
          </p:cNvPicPr>
          <p:nvPr/>
        </p:nvPicPr>
        <p:blipFill>
          <a:blip r:embed="rId7" cstate="print"/>
          <a:stretch>
            <a:fillRect/>
          </a:stretch>
        </p:blipFill>
        <p:spPr>
          <a:xfrm>
            <a:off x="1582928" y="1574801"/>
            <a:ext cx="14027604" cy="3188208"/>
          </a:xfrm>
          <a:prstGeom prst="rect">
            <a:avLst/>
          </a:prstGeom>
        </p:spPr>
      </p:pic>
      <p:sp>
        <p:nvSpPr>
          <p:cNvPr id="566" name="Rectangle 6"/>
          <p:cNvSpPr>
            <a:spLocks/>
          </p:cNvSpPr>
          <p:nvPr/>
        </p:nvSpPr>
        <p:spPr bwMode="auto">
          <a:xfrm>
            <a:off x="4994803" y="1633809"/>
            <a:ext cx="40574913" cy="3365500"/>
          </a:xfrm>
          <a:prstGeom prst="rect">
            <a:avLst/>
          </a:prstGeom>
          <a:noFill/>
          <a:ln w="9525">
            <a:noFill/>
            <a:miter lim="800000"/>
            <a:headEnd/>
            <a:tailEnd/>
          </a:ln>
        </p:spPr>
        <p:txBody>
          <a:bodyPr lIns="347616" tIns="347616" rIns="351919" bIns="347616"/>
          <a:lstStyle/>
          <a:p>
            <a:pPr algn="ctr" defTabSz="890588">
              <a:spcBef>
                <a:spcPts val="1250"/>
              </a:spcBef>
            </a:pPr>
            <a:r>
              <a:rPr lang="en-US" sz="5500" b="1" dirty="0" err="1" smtClean="0">
                <a:cs typeface="Arial" charset="0"/>
                <a:sym typeface="Arial" charset="0"/>
              </a:rPr>
              <a:t>Elvan</a:t>
            </a:r>
            <a:r>
              <a:rPr lang="en-US" sz="5500" b="1" dirty="0" smtClean="0">
                <a:cs typeface="Arial" charset="0"/>
                <a:sym typeface="Arial" charset="0"/>
              </a:rPr>
              <a:t> </a:t>
            </a:r>
            <a:r>
              <a:rPr lang="en-US" sz="5500" b="1" dirty="0" err="1" smtClean="0">
                <a:cs typeface="Arial" charset="0"/>
                <a:sym typeface="Arial" charset="0"/>
              </a:rPr>
              <a:t>Yalcin</a:t>
            </a:r>
            <a:r>
              <a:rPr lang="en-US" sz="5500" b="1" baseline="30000" dirty="0">
                <a:cs typeface="Arial" charset="0"/>
                <a:sym typeface="Arial" charset="0"/>
              </a:rPr>
              <a:t> </a:t>
            </a:r>
            <a:r>
              <a:rPr lang="en-US" sz="5500" b="1" baseline="30000" dirty="0" smtClean="0">
                <a:cs typeface="Arial" charset="0"/>
                <a:sym typeface="Arial" charset="0"/>
              </a:rPr>
              <a:t>1</a:t>
            </a:r>
            <a:r>
              <a:rPr lang="en-US" sz="5500" b="1" dirty="0" smtClean="0">
                <a:cs typeface="Arial" charset="0"/>
                <a:sym typeface="Arial" charset="0"/>
              </a:rPr>
              <a:t>, </a:t>
            </a:r>
            <a:r>
              <a:rPr lang="en-US" sz="5500" dirty="0" err="1" smtClean="0">
                <a:cs typeface="Arial" charset="0"/>
                <a:sym typeface="Arial" charset="0"/>
              </a:rPr>
              <a:t>Funda</a:t>
            </a:r>
            <a:r>
              <a:rPr lang="en-US" sz="5500" dirty="0" smtClean="0">
                <a:cs typeface="Arial" charset="0"/>
                <a:sym typeface="Arial" charset="0"/>
              </a:rPr>
              <a:t> Serefhan</a:t>
            </a:r>
            <a:r>
              <a:rPr lang="en-US" sz="5500" baseline="30000" dirty="0" smtClean="0">
                <a:cs typeface="Arial" charset="0"/>
                <a:sym typeface="Arial" charset="0"/>
              </a:rPr>
              <a:t>2</a:t>
            </a:r>
            <a:r>
              <a:rPr lang="en-US" sz="5500" b="1" dirty="0" smtClean="0">
                <a:cs typeface="Arial" charset="0"/>
                <a:sym typeface="Arial" charset="0"/>
              </a:rPr>
              <a:t>, </a:t>
            </a:r>
            <a:r>
              <a:rPr lang="en-US" sz="5500" b="1" dirty="0" err="1" smtClean="0">
                <a:cs typeface="Arial" charset="0"/>
                <a:sym typeface="Arial" charset="0"/>
              </a:rPr>
              <a:t>Serap</a:t>
            </a:r>
            <a:r>
              <a:rPr lang="en-US" sz="5500" b="1" dirty="0" smtClean="0">
                <a:cs typeface="Arial" charset="0"/>
                <a:sym typeface="Arial" charset="0"/>
              </a:rPr>
              <a:t> Azizoglu</a:t>
            </a:r>
            <a:r>
              <a:rPr lang="en-US" sz="5500" b="1" baseline="30000" dirty="0" smtClean="0">
                <a:cs typeface="Arial" charset="0"/>
                <a:sym typeface="Arial" charset="0"/>
              </a:rPr>
              <a:t>2</a:t>
            </a:r>
            <a:r>
              <a:rPr lang="en-US" sz="5500" b="1" dirty="0" smtClean="0">
                <a:cs typeface="Arial" charset="0"/>
                <a:sym typeface="Arial" charset="0"/>
              </a:rPr>
              <a:t> </a:t>
            </a:r>
            <a:endParaRPr lang="en-US" sz="5500" b="1" dirty="0">
              <a:cs typeface="Arial" charset="0"/>
              <a:sym typeface="Arial" charset="0"/>
            </a:endParaRPr>
          </a:p>
          <a:p>
            <a:pPr algn="ctr" defTabSz="890588">
              <a:spcBef>
                <a:spcPts val="1138"/>
              </a:spcBef>
            </a:pPr>
            <a:r>
              <a:rPr lang="en-US" sz="4100" baseline="30000" dirty="0">
                <a:cs typeface="Arial" charset="0"/>
                <a:sym typeface="Arial" charset="0"/>
              </a:rPr>
              <a:t>1 </a:t>
            </a:r>
            <a:r>
              <a:rPr lang="en-US" sz="3700" dirty="0" err="1" smtClean="0">
                <a:cs typeface="Arial" charset="0"/>
                <a:sym typeface="Arial" charset="0"/>
              </a:rPr>
              <a:t>Dunya</a:t>
            </a:r>
            <a:r>
              <a:rPr lang="en-US" sz="3700" dirty="0" smtClean="0">
                <a:cs typeface="Arial" charset="0"/>
                <a:sym typeface="Arial" charset="0"/>
              </a:rPr>
              <a:t> </a:t>
            </a:r>
            <a:r>
              <a:rPr lang="en-US" sz="3700" dirty="0" err="1" smtClean="0">
                <a:cs typeface="Arial" charset="0"/>
                <a:sym typeface="Arial" charset="0"/>
              </a:rPr>
              <a:t>Goz</a:t>
            </a:r>
            <a:r>
              <a:rPr lang="en-US" sz="3700" dirty="0" smtClean="0">
                <a:cs typeface="Arial" charset="0"/>
                <a:sym typeface="Arial" charset="0"/>
              </a:rPr>
              <a:t> </a:t>
            </a:r>
            <a:r>
              <a:rPr lang="en-US" sz="3700" dirty="0" err="1" smtClean="0">
                <a:cs typeface="Arial" charset="0"/>
                <a:sym typeface="Arial" charset="0"/>
              </a:rPr>
              <a:t>Hastanesi</a:t>
            </a:r>
            <a:r>
              <a:rPr lang="en-US" sz="3700" dirty="0" smtClean="0">
                <a:cs typeface="Arial" charset="0"/>
                <a:sym typeface="Arial" charset="0"/>
              </a:rPr>
              <a:t>, </a:t>
            </a:r>
            <a:r>
              <a:rPr lang="en-US" sz="3700" dirty="0" err="1" smtClean="0">
                <a:cs typeface="Arial" charset="0"/>
                <a:sym typeface="Arial" charset="0"/>
              </a:rPr>
              <a:t>Etiler</a:t>
            </a:r>
            <a:r>
              <a:rPr lang="en-US" sz="3700" dirty="0" smtClean="0">
                <a:cs typeface="Arial" charset="0"/>
                <a:sym typeface="Arial" charset="0"/>
              </a:rPr>
              <a:t>, Istanbul / Turkey</a:t>
            </a:r>
            <a:endParaRPr lang="en-US" sz="3700" dirty="0">
              <a:cs typeface="Arial" charset="0"/>
              <a:sym typeface="Arial" charset="0"/>
            </a:endParaRPr>
          </a:p>
          <a:p>
            <a:pPr algn="ctr" defTabSz="890588">
              <a:spcBef>
                <a:spcPts val="1138"/>
              </a:spcBef>
            </a:pPr>
            <a:r>
              <a:rPr lang="en-US" sz="3700" baseline="30000" dirty="0">
                <a:cs typeface="Arial" charset="0"/>
                <a:sym typeface="Arial" charset="0"/>
              </a:rPr>
              <a:t>2 </a:t>
            </a:r>
            <a:r>
              <a:rPr lang="en-US" sz="3700" dirty="0" smtClean="0">
                <a:cs typeface="Arial" charset="0"/>
                <a:sym typeface="Arial" charset="0"/>
              </a:rPr>
              <a:t>Istanbul </a:t>
            </a:r>
            <a:r>
              <a:rPr lang="en-US" sz="3700" dirty="0" err="1" smtClean="0">
                <a:cs typeface="Arial" charset="0"/>
                <a:sym typeface="Arial" charset="0"/>
              </a:rPr>
              <a:t>Cerrahi</a:t>
            </a:r>
            <a:r>
              <a:rPr lang="en-US" sz="3700" dirty="0" smtClean="0">
                <a:cs typeface="Arial" charset="0"/>
                <a:sym typeface="Arial" charset="0"/>
              </a:rPr>
              <a:t> </a:t>
            </a:r>
            <a:r>
              <a:rPr lang="en-US" sz="3700" dirty="0" err="1" smtClean="0">
                <a:cs typeface="Arial" charset="0"/>
                <a:sym typeface="Arial" charset="0"/>
              </a:rPr>
              <a:t>Hastanesi</a:t>
            </a:r>
            <a:r>
              <a:rPr lang="en-US" sz="3700" dirty="0" smtClean="0">
                <a:cs typeface="Arial" charset="0"/>
                <a:sym typeface="Arial" charset="0"/>
              </a:rPr>
              <a:t>, </a:t>
            </a:r>
            <a:r>
              <a:rPr lang="en-US" sz="3700" dirty="0" err="1" smtClean="0">
                <a:cs typeface="Arial" charset="0"/>
                <a:sym typeface="Arial" charset="0"/>
              </a:rPr>
              <a:t>Nisantasi</a:t>
            </a:r>
            <a:r>
              <a:rPr lang="en-US" sz="3700" dirty="0" smtClean="0">
                <a:cs typeface="Arial" charset="0"/>
                <a:sym typeface="Arial" charset="0"/>
              </a:rPr>
              <a:t>, Istanbul / Turkey</a:t>
            </a:r>
            <a:endParaRPr lang="en-US" sz="3700" dirty="0">
              <a:cs typeface="Arial" charset="0"/>
              <a:sym typeface="Arial" charset="0"/>
            </a:endParaRPr>
          </a:p>
        </p:txBody>
      </p:sp>
      <p:pic>
        <p:nvPicPr>
          <p:cNvPr id="567" name="Picture 566" descr="dunya goz.gif"/>
          <p:cNvPicPr>
            <a:picLocks noChangeAspect="1"/>
          </p:cNvPicPr>
          <p:nvPr/>
        </p:nvPicPr>
        <p:blipFill>
          <a:blip r:embed="rId8" cstate="print"/>
          <a:stretch>
            <a:fillRect/>
          </a:stretch>
        </p:blipFill>
        <p:spPr>
          <a:xfrm>
            <a:off x="45902880" y="0"/>
            <a:ext cx="5303520" cy="4068549"/>
          </a:xfrm>
          <a:prstGeom prst="rect">
            <a:avLst/>
          </a:prstGeom>
        </p:spPr>
      </p:pic>
      <p:sp>
        <p:nvSpPr>
          <p:cNvPr id="152" name="Rectangle 137"/>
          <p:cNvSpPr>
            <a:spLocks noChangeArrowheads="1"/>
          </p:cNvSpPr>
          <p:nvPr/>
        </p:nvSpPr>
        <p:spPr bwMode="auto">
          <a:xfrm>
            <a:off x="17678190" y="24163417"/>
            <a:ext cx="15575280" cy="6986528"/>
          </a:xfrm>
          <a:prstGeom prst="rect">
            <a:avLst/>
          </a:prstGeom>
          <a:noFill/>
          <a:ln w="9525">
            <a:noFill/>
            <a:miter lim="800000"/>
            <a:headEnd/>
            <a:tailEnd/>
          </a:ln>
          <a:effectLst/>
        </p:spPr>
        <p:txBody>
          <a:bodyPr>
            <a:spAutoFit/>
          </a:bodyPr>
          <a:lstStyle/>
          <a:p>
            <a:r>
              <a:rPr lang="en-US" sz="2800" i="1" dirty="0" smtClean="0"/>
              <a:t>TREATMENT RESULTS</a:t>
            </a:r>
            <a:endParaRPr lang="en-AU" sz="2800" b="0" dirty="0" smtClean="0"/>
          </a:p>
          <a:p>
            <a:r>
              <a:rPr lang="en-GB" sz="2800" b="0" dirty="0" smtClean="0"/>
              <a:t>All 53 individuals completed the study and analysis showed there were statistical significant improvements in both BCVA and CSF post-treatment when compared to pre-treatment data.</a:t>
            </a:r>
          </a:p>
          <a:p>
            <a:endParaRPr lang="en-AU" sz="2800" b="0" dirty="0" smtClean="0"/>
          </a:p>
          <a:p>
            <a:r>
              <a:rPr lang="en-US" sz="2800" b="0" i="1" u="sng" dirty="0" smtClean="0"/>
              <a:t>Visual Acuity </a:t>
            </a:r>
            <a:endParaRPr lang="en-AU" sz="2800" b="0" dirty="0" smtClean="0"/>
          </a:p>
          <a:p>
            <a:r>
              <a:rPr lang="en-AU" sz="2800" b="0" dirty="0" smtClean="0"/>
              <a:t>BCVA in the amblyopic eyes increased an average of 50.8%, equivalent to a mean</a:t>
            </a:r>
            <a:r>
              <a:rPr lang="en-US" sz="2800" b="0" dirty="0" smtClean="0"/>
              <a:t> improvement of 2.6 EDTRS lines, 37.7% improved between 3.3 to 6.6 lines, 39.6% improved between 2.0 to 2.9 lines, 20.8% improved between 1.0 to 1.8 lines and one individual had no improvement or regression of BCVA in the amblyopic eye.  Individual improvement of each individual is given in Figure 1.  Total improvement of BCVA was not influenced by initial BCVA.</a:t>
            </a:r>
            <a:endParaRPr lang="en-AU" sz="2800" b="0" dirty="0" smtClean="0"/>
          </a:p>
          <a:p>
            <a:r>
              <a:rPr lang="en-US" sz="2800" b="0" dirty="0" smtClean="0"/>
              <a:t> </a:t>
            </a:r>
            <a:endParaRPr lang="en-AU" sz="2800" b="0" dirty="0" smtClean="0"/>
          </a:p>
          <a:p>
            <a:r>
              <a:rPr lang="en-US" sz="2800" b="0" dirty="0" smtClean="0"/>
              <a:t>One-way Analysis of Variance (ANOVA) comparing baseline measures with the baseline data, 1</a:t>
            </a:r>
            <a:r>
              <a:rPr lang="en-US" sz="2800" b="0" baseline="30000" dirty="0" smtClean="0"/>
              <a:t>st</a:t>
            </a:r>
            <a:r>
              <a:rPr lang="en-US" sz="2800" b="0" dirty="0" smtClean="0"/>
              <a:t> Visit, 2</a:t>
            </a:r>
            <a:r>
              <a:rPr lang="en-US" sz="2800" b="0" baseline="30000" dirty="0" smtClean="0"/>
              <a:t>nd</a:t>
            </a:r>
            <a:r>
              <a:rPr lang="en-US" sz="2800" b="0" dirty="0" smtClean="0"/>
              <a:t> Visit and treatment end, showed a significant effect of time, </a:t>
            </a:r>
            <a:r>
              <a:rPr lang="en-US" sz="2800" b="0" i="1" dirty="0" smtClean="0"/>
              <a:t>F</a:t>
            </a:r>
            <a:r>
              <a:rPr lang="en-US" sz="2800" b="0" dirty="0" smtClean="0"/>
              <a:t>(3,156) = 173.38, </a:t>
            </a:r>
            <a:r>
              <a:rPr lang="en-US" sz="2800" b="0" i="1" dirty="0" smtClean="0"/>
              <a:t>p</a:t>
            </a:r>
            <a:r>
              <a:rPr lang="en-US" sz="2800" b="0" dirty="0" smtClean="0"/>
              <a:t> &lt; .001 (</a:t>
            </a:r>
            <a:r>
              <a:rPr lang="en-US" sz="2800" b="0" i="1" dirty="0" smtClean="0">
                <a:sym typeface="Symbol"/>
              </a:rPr>
              <a:t></a:t>
            </a:r>
            <a:r>
              <a:rPr lang="en-US" sz="2800" b="0" baseline="30000" dirty="0" smtClean="0"/>
              <a:t>2</a:t>
            </a:r>
            <a:r>
              <a:rPr lang="en-US" sz="2800" b="0" dirty="0" smtClean="0"/>
              <a:t> =.77), indicating all four time points are significantly different from each other (Figure 2). A t-test was used to compare the level of improvement in BCVA in males and females, showing level of improvement not to be effected by gender </a:t>
            </a:r>
            <a:r>
              <a:rPr lang="en-US" sz="2800" b="0" i="1" dirty="0" smtClean="0"/>
              <a:t>t</a:t>
            </a:r>
            <a:r>
              <a:rPr lang="en-US" sz="2800" b="0" dirty="0" smtClean="0"/>
              <a:t>(54) = -.72, </a:t>
            </a:r>
            <a:r>
              <a:rPr lang="en-US" sz="2800" b="0" i="1" dirty="0" smtClean="0"/>
              <a:t>p</a:t>
            </a:r>
            <a:r>
              <a:rPr lang="en-US" sz="2800" b="0" dirty="0" smtClean="0"/>
              <a:t>=.48.</a:t>
            </a:r>
            <a:endParaRPr lang="en-AU" sz="2800" b="0" dirty="0"/>
          </a:p>
        </p:txBody>
      </p:sp>
      <p:sp>
        <p:nvSpPr>
          <p:cNvPr id="153" name="TextBox 152"/>
          <p:cNvSpPr txBox="1"/>
          <p:nvPr/>
        </p:nvSpPr>
        <p:spPr>
          <a:xfrm>
            <a:off x="34038032" y="5106417"/>
            <a:ext cx="15508224" cy="7417415"/>
          </a:xfrm>
          <a:prstGeom prst="rect">
            <a:avLst/>
          </a:prstGeom>
          <a:noFill/>
        </p:spPr>
        <p:txBody>
          <a:bodyPr wrap="square" rtlCol="0">
            <a:spAutoFit/>
          </a:bodyPr>
          <a:lstStyle/>
          <a:p>
            <a:r>
              <a:rPr lang="en-US" sz="2800" b="0" dirty="0" smtClean="0"/>
              <a:t>Our population of 53 </a:t>
            </a:r>
            <a:r>
              <a:rPr lang="en-US" sz="2800" b="0" dirty="0" err="1" smtClean="0"/>
              <a:t>amblyopes</a:t>
            </a:r>
            <a:r>
              <a:rPr lang="en-US" sz="2800" b="0" dirty="0" smtClean="0"/>
              <a:t>, with an age range between 8 and 50 years, was separated into four age groups (8 - 11yrs, N=14; 12-17yrs N=18; 18 - 30yrs, N=12 and 30yrs and above, N=12) to assess if efficiency of the treatment was effected by age.  A one-way factorial ANOVA showed total improvement in BCVA with treatment was not significantly different across age groups. </a:t>
            </a:r>
            <a:endParaRPr lang="en-AU" sz="2800" b="0" dirty="0" smtClean="0"/>
          </a:p>
          <a:p>
            <a:r>
              <a:rPr lang="en-AU" sz="2800" b="0" dirty="0" smtClean="0"/>
              <a:t> </a:t>
            </a:r>
          </a:p>
          <a:p>
            <a:r>
              <a:rPr lang="en-US" sz="2800" b="0" dirty="0" smtClean="0"/>
              <a:t>Mean treatment time was </a:t>
            </a:r>
            <a:r>
              <a:rPr lang="en-US" sz="2800" b="0" smtClean="0"/>
              <a:t>4 months.  </a:t>
            </a:r>
            <a:r>
              <a:rPr lang="en-US" sz="2800" b="0" dirty="0" smtClean="0"/>
              <a:t>Mean number of treatment sessions was 58 ±14 (range 42 to 87).  After baseline assessment, patients revisited approximately every 15 to 20 sessions.  The total number of treatments significantly correlated with total improvement of BCVA p&lt; .028 level, indicating more therapy sessions equaled larger overall gain in BCVA.</a:t>
            </a:r>
            <a:endParaRPr lang="en-AU" sz="2800" b="0" dirty="0" smtClean="0"/>
          </a:p>
          <a:p>
            <a:r>
              <a:rPr lang="en-US" sz="2800" b="0" dirty="0" smtClean="0"/>
              <a:t>The different forms of amblyopia, </a:t>
            </a:r>
            <a:r>
              <a:rPr lang="en-US" sz="2800" b="0" dirty="0" err="1" smtClean="0"/>
              <a:t>strabismic</a:t>
            </a:r>
            <a:r>
              <a:rPr lang="en-US" sz="2800" b="0" dirty="0" smtClean="0"/>
              <a:t> (N=7), </a:t>
            </a:r>
            <a:r>
              <a:rPr lang="en-US" sz="2800" b="0" dirty="0" err="1" smtClean="0"/>
              <a:t>anisometropic</a:t>
            </a:r>
            <a:r>
              <a:rPr lang="en-US" sz="2800" b="0" dirty="0" smtClean="0"/>
              <a:t> (N=6), mixed (N=40) and iatrogenic (N=3) were also compared to understand if the therapy works better in a particular type of amblyopia.  There were only 3 individuals with iatrogenic amblyopia; therefore it was excluded from this analysis. The remaining amblyopia groups were analyzed using a one-way factorial ANOVA, showing that the difference was not significant amongst the groups. </a:t>
            </a:r>
          </a:p>
          <a:p>
            <a:endParaRPr lang="en-US" sz="2800" b="0" dirty="0" smtClean="0"/>
          </a:p>
          <a:p>
            <a:endParaRPr lang="en-US" sz="2800" b="0" dirty="0" smtClean="0"/>
          </a:p>
          <a:p>
            <a:endParaRPr lang="en-AU" sz="2800" b="0" dirty="0" smtClean="0"/>
          </a:p>
        </p:txBody>
      </p:sp>
      <p:sp>
        <p:nvSpPr>
          <p:cNvPr id="159" name="TextBox 158"/>
          <p:cNvSpPr txBox="1"/>
          <p:nvPr/>
        </p:nvSpPr>
        <p:spPr>
          <a:xfrm>
            <a:off x="17660589" y="12630913"/>
            <a:ext cx="15148083" cy="9202519"/>
          </a:xfrm>
          <a:prstGeom prst="rect">
            <a:avLst/>
          </a:prstGeom>
          <a:noFill/>
        </p:spPr>
        <p:txBody>
          <a:bodyPr wrap="square" rtlCol="0">
            <a:spAutoFit/>
          </a:bodyPr>
          <a:lstStyle/>
          <a:p>
            <a:r>
              <a:rPr lang="en-US" sz="2800" i="1" dirty="0" smtClean="0"/>
              <a:t>METHODOLOGY</a:t>
            </a:r>
            <a:endParaRPr lang="en-AU" sz="2800" dirty="0" smtClean="0"/>
          </a:p>
          <a:p>
            <a:r>
              <a:rPr lang="en-AU" sz="2800" dirty="0" smtClean="0"/>
              <a:t> </a:t>
            </a:r>
          </a:p>
          <a:p>
            <a:r>
              <a:rPr lang="en-AU" sz="2800" b="0" dirty="0" smtClean="0"/>
              <a:t>A total of 53 individuals with unilateral naturally occurring </a:t>
            </a:r>
            <a:r>
              <a:rPr lang="en-AU" sz="2800" b="0" dirty="0" err="1" smtClean="0"/>
              <a:t>strabismic</a:t>
            </a:r>
            <a:r>
              <a:rPr lang="en-AU" sz="2800" b="0" dirty="0" smtClean="0"/>
              <a:t>, </a:t>
            </a:r>
            <a:r>
              <a:rPr lang="en-AU" sz="2800" b="0" dirty="0" err="1" smtClean="0"/>
              <a:t>anisometropic</a:t>
            </a:r>
            <a:r>
              <a:rPr lang="en-AU" sz="2800" b="0" dirty="0" smtClean="0"/>
              <a:t>, mixed (</a:t>
            </a:r>
            <a:r>
              <a:rPr lang="en-AU" sz="2800" b="0" dirty="0" err="1" smtClean="0"/>
              <a:t>strabismic</a:t>
            </a:r>
            <a:r>
              <a:rPr lang="en-AU" sz="2800" b="0" dirty="0" smtClean="0"/>
              <a:t> and </a:t>
            </a:r>
            <a:r>
              <a:rPr lang="en-AU" sz="2800" b="0" dirty="0" err="1" smtClean="0"/>
              <a:t>anisometropic</a:t>
            </a:r>
            <a:r>
              <a:rPr lang="en-AU" sz="2800" b="0" dirty="0" smtClean="0"/>
              <a:t>) and iatrogenic </a:t>
            </a:r>
            <a:r>
              <a:rPr lang="en-AU" sz="2800" b="0" dirty="0" err="1" smtClean="0"/>
              <a:t>amplyopia</a:t>
            </a:r>
            <a:r>
              <a:rPr lang="en-AU" sz="2800" b="0" dirty="0" smtClean="0"/>
              <a:t> (20.3 ± 11.5 years, </a:t>
            </a:r>
            <a:r>
              <a:rPr lang="en-US" sz="2800" b="0" dirty="0" smtClean="0"/>
              <a:t>range 8 to 50 years; 62% male), with a </a:t>
            </a:r>
            <a:r>
              <a:rPr lang="en-AU" sz="2800" b="0" dirty="0" smtClean="0"/>
              <a:t>BCVA of between 1.06 </a:t>
            </a:r>
            <a:r>
              <a:rPr lang="en-AU" sz="2800" b="0" dirty="0" err="1" smtClean="0"/>
              <a:t>logMar</a:t>
            </a:r>
            <a:r>
              <a:rPr lang="en-AU" sz="2800" b="0" dirty="0" smtClean="0"/>
              <a:t> to 0.20 </a:t>
            </a:r>
            <a:r>
              <a:rPr lang="en-AU" sz="2800" b="0" dirty="0" err="1" smtClean="0"/>
              <a:t>logMar</a:t>
            </a:r>
            <a:r>
              <a:rPr lang="en-AU" sz="2800" b="0" dirty="0" smtClean="0"/>
              <a:t> (approximately 6/60 to 6/9.5 </a:t>
            </a:r>
            <a:r>
              <a:rPr lang="en-AU" sz="2800" b="0" dirty="0" err="1" smtClean="0"/>
              <a:t>Snellen</a:t>
            </a:r>
            <a:r>
              <a:rPr lang="en-AU" sz="2800" b="0" dirty="0" smtClean="0"/>
              <a:t> equivalent) were included in this study.  All amblyopic visits constituted; cover test, prism cover test, </a:t>
            </a:r>
            <a:r>
              <a:rPr lang="en-AU" sz="2800" b="0" dirty="0" err="1" smtClean="0"/>
              <a:t>logMar</a:t>
            </a:r>
            <a:r>
              <a:rPr lang="en-AU" sz="2800" b="0" dirty="0" smtClean="0"/>
              <a:t> visual acuity (using EDTRS letters), stereovision (Random Dot </a:t>
            </a:r>
            <a:r>
              <a:rPr lang="en-AU" sz="2800" b="0" dirty="0" err="1" smtClean="0"/>
              <a:t>stereopsis</a:t>
            </a:r>
            <a:r>
              <a:rPr lang="en-AU" sz="2800" b="0" dirty="0" smtClean="0"/>
              <a:t>), </a:t>
            </a:r>
            <a:r>
              <a:rPr lang="en-AU" sz="2800" b="0" dirty="0" err="1" smtClean="0"/>
              <a:t>worths</a:t>
            </a:r>
            <a:r>
              <a:rPr lang="en-AU" sz="2800" b="0" dirty="0" smtClean="0"/>
              <a:t> four dot test, CSF (Stereo Optical Company, Functional Vision Analyser) and manifest </a:t>
            </a:r>
            <a:r>
              <a:rPr lang="en-AU" sz="2800" b="0" dirty="0" err="1" smtClean="0"/>
              <a:t>cycloplegic</a:t>
            </a:r>
            <a:r>
              <a:rPr lang="en-AU" sz="2800" b="0" dirty="0" smtClean="0"/>
              <a:t> refraction.  If necessary, corrective glasses were prescribed and subject were instructed to wear them at waking hours, especially during the cortical vision training.</a:t>
            </a:r>
          </a:p>
          <a:p>
            <a:r>
              <a:rPr lang="en-AU" sz="2800" b="0" dirty="0" smtClean="0"/>
              <a:t> </a:t>
            </a:r>
          </a:p>
          <a:p>
            <a:r>
              <a:rPr lang="en-US" sz="2800" b="0" dirty="0" smtClean="0"/>
              <a:t>The treatment is applied in successive 30-minute sessions, administered 2-3 times a week, a total of approximately 60 sessions.  Approximately every 15-20 sessions individuals are recalled for monitoring of their visual status.  Visits generally comprise a total of 4 visits; including baseline, 1</a:t>
            </a:r>
            <a:r>
              <a:rPr lang="en-US" sz="2800" b="0" baseline="30000" dirty="0" smtClean="0"/>
              <a:t>st</a:t>
            </a:r>
            <a:r>
              <a:rPr lang="en-US" sz="2800" b="0" dirty="0" smtClean="0"/>
              <a:t> visit, 2</a:t>
            </a:r>
            <a:r>
              <a:rPr lang="en-US" sz="2800" b="0" baseline="30000" dirty="0" smtClean="0"/>
              <a:t>nd</a:t>
            </a:r>
            <a:r>
              <a:rPr lang="en-US" sz="2800" b="0" dirty="0" smtClean="0"/>
              <a:t> visit and treatment end.  In the case where progress continued still at treatment end visit individuals were instructed to continue until progress in both visual acuity and/or CSF </a:t>
            </a:r>
            <a:r>
              <a:rPr lang="en-US" sz="2800" b="0" dirty="0" err="1" smtClean="0"/>
              <a:t>plateaud</a:t>
            </a:r>
            <a:r>
              <a:rPr lang="en-US" sz="2800" b="0" dirty="0" smtClean="0"/>
              <a:t>.  In this case their treatment end data was used and the 3</a:t>
            </a:r>
            <a:r>
              <a:rPr lang="en-US" sz="2800" b="0" baseline="30000" dirty="0" smtClean="0"/>
              <a:t>rd</a:t>
            </a:r>
            <a:r>
              <a:rPr lang="en-US" sz="2800" b="0" dirty="0" smtClean="0"/>
              <a:t> visit or 4</a:t>
            </a:r>
            <a:r>
              <a:rPr lang="en-US" sz="2800" b="0" baseline="30000" dirty="0" smtClean="0"/>
              <a:t>th</a:t>
            </a:r>
            <a:r>
              <a:rPr lang="en-US" sz="2800" b="0" dirty="0" smtClean="0"/>
              <a:t> visit was not analyzed.  </a:t>
            </a:r>
            <a:endParaRPr lang="en-AU" sz="2800" b="0" dirty="0" smtClean="0"/>
          </a:p>
          <a:p>
            <a:endParaRPr lang="en-US" sz="3000" b="0" dirty="0" smtClean="0"/>
          </a:p>
          <a:p>
            <a:endParaRPr lang="en-AU" sz="3000" b="0" dirty="0"/>
          </a:p>
        </p:txBody>
      </p:sp>
      <p:sp>
        <p:nvSpPr>
          <p:cNvPr id="166" name="Rectangle 165"/>
          <p:cNvSpPr/>
          <p:nvPr/>
        </p:nvSpPr>
        <p:spPr bwMode="auto">
          <a:xfrm>
            <a:off x="47837558" y="9769642"/>
            <a:ext cx="1219200" cy="40011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just" defTabSz="914400" rtl="0" eaLnBrk="1" fontAlgn="base" latinLnBrk="0" hangingPunct="1">
              <a:lnSpc>
                <a:spcPct val="100000"/>
              </a:lnSpc>
              <a:spcBef>
                <a:spcPct val="0"/>
              </a:spcBef>
              <a:spcAft>
                <a:spcPct val="0"/>
              </a:spcAft>
              <a:buClrTx/>
              <a:buSzTx/>
              <a:buFontTx/>
              <a:buNone/>
              <a:tabLst/>
            </a:pPr>
            <a:endParaRPr kumimoji="0" lang="en-AU" sz="2000" b="1" i="0" u="none" strike="noStrike" cap="none" normalizeH="0" baseline="0" smtClean="0">
              <a:ln>
                <a:noFill/>
              </a:ln>
              <a:solidFill>
                <a:schemeClr val="tx1"/>
              </a:solidFill>
              <a:effectLst/>
              <a:latin typeface="Arial" charset="0"/>
            </a:endParaRPr>
          </a:p>
        </p:txBody>
      </p:sp>
      <p:sp>
        <p:nvSpPr>
          <p:cNvPr id="167" name="Rectangle 166"/>
          <p:cNvSpPr/>
          <p:nvPr/>
        </p:nvSpPr>
        <p:spPr bwMode="auto">
          <a:xfrm>
            <a:off x="47789432" y="9288379"/>
            <a:ext cx="834189" cy="4636168"/>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just" defTabSz="914400" rtl="0" eaLnBrk="1" fontAlgn="base" latinLnBrk="0" hangingPunct="1">
              <a:lnSpc>
                <a:spcPct val="100000"/>
              </a:lnSpc>
              <a:spcBef>
                <a:spcPct val="0"/>
              </a:spcBef>
              <a:spcAft>
                <a:spcPct val="0"/>
              </a:spcAft>
              <a:buClrTx/>
              <a:buSzTx/>
              <a:buFontTx/>
              <a:buNone/>
              <a:tabLst/>
            </a:pPr>
            <a:endParaRPr kumimoji="0" lang="en-AU" sz="2000" b="1" i="0" u="none" strike="noStrike" cap="none" normalizeH="0" baseline="0" smtClean="0">
              <a:ln>
                <a:noFill/>
              </a:ln>
              <a:solidFill>
                <a:schemeClr val="tx1"/>
              </a:solidFill>
              <a:effectLst/>
              <a:latin typeface="Arial" charset="0"/>
            </a:endParaRPr>
          </a:p>
        </p:txBody>
      </p:sp>
      <p:sp>
        <p:nvSpPr>
          <p:cNvPr id="168" name="Rectangle 167"/>
          <p:cNvSpPr/>
          <p:nvPr/>
        </p:nvSpPr>
        <p:spPr bwMode="auto">
          <a:xfrm>
            <a:off x="47709221" y="9400674"/>
            <a:ext cx="770021" cy="40011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just" defTabSz="914400" rtl="0" eaLnBrk="1" fontAlgn="base" latinLnBrk="0" hangingPunct="1">
              <a:lnSpc>
                <a:spcPct val="100000"/>
              </a:lnSpc>
              <a:spcBef>
                <a:spcPct val="0"/>
              </a:spcBef>
              <a:spcAft>
                <a:spcPct val="0"/>
              </a:spcAft>
              <a:buClrTx/>
              <a:buSzTx/>
              <a:buFontTx/>
              <a:buNone/>
              <a:tabLst/>
            </a:pPr>
            <a:endParaRPr kumimoji="0" lang="en-AU" sz="2000" b="1" i="0" u="none" strike="noStrike" cap="none" normalizeH="0" baseline="0" dirty="0" smtClean="0">
              <a:ln>
                <a:noFill/>
              </a:ln>
              <a:solidFill>
                <a:schemeClr val="bg1"/>
              </a:solidFill>
              <a:effectLst/>
              <a:latin typeface="Arial" charset="0"/>
            </a:endParaRPr>
          </a:p>
        </p:txBody>
      </p:sp>
      <p:sp>
        <p:nvSpPr>
          <p:cNvPr id="170" name="Rectangle 169"/>
          <p:cNvSpPr/>
          <p:nvPr/>
        </p:nvSpPr>
        <p:spPr bwMode="auto">
          <a:xfrm rot="16200000">
            <a:off x="44572989" y="13451304"/>
            <a:ext cx="866275" cy="79596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just" defTabSz="914400" rtl="0" eaLnBrk="1" fontAlgn="base" latinLnBrk="0" hangingPunct="1">
              <a:lnSpc>
                <a:spcPct val="100000"/>
              </a:lnSpc>
              <a:spcBef>
                <a:spcPct val="0"/>
              </a:spcBef>
              <a:spcAft>
                <a:spcPct val="0"/>
              </a:spcAft>
              <a:buClrTx/>
              <a:buSzTx/>
              <a:buFontTx/>
              <a:buNone/>
              <a:tabLst/>
            </a:pPr>
            <a:endParaRPr kumimoji="0" lang="en-AU" sz="2000" b="1" i="0" u="none" strike="noStrike" cap="none" normalizeH="0" baseline="0" smtClean="0">
              <a:ln>
                <a:noFill/>
              </a:ln>
              <a:solidFill>
                <a:schemeClr val="tx1"/>
              </a:solidFill>
              <a:effectLst/>
              <a:latin typeface="Arial" charset="0"/>
            </a:endParaRPr>
          </a:p>
        </p:txBody>
      </p:sp>
      <p:graphicFrame>
        <p:nvGraphicFramePr>
          <p:cNvPr id="172" name="Chart 171"/>
          <p:cNvGraphicFramePr/>
          <p:nvPr/>
        </p:nvGraphicFramePr>
        <p:xfrm>
          <a:off x="42326560" y="11376977"/>
          <a:ext cx="7173358" cy="6443663"/>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59" name="Chart 58"/>
          <p:cNvGraphicFramePr/>
          <p:nvPr/>
        </p:nvGraphicFramePr>
        <p:xfrm>
          <a:off x="43143914" y="18303765"/>
          <a:ext cx="6446520" cy="6176930"/>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60" name="Chart 59"/>
          <p:cNvGraphicFramePr>
            <a:graphicFrameLocks/>
          </p:cNvGraphicFramePr>
          <p:nvPr/>
        </p:nvGraphicFramePr>
        <p:xfrm>
          <a:off x="42276022" y="17915935"/>
          <a:ext cx="7448420" cy="7028180"/>
        </p:xfrm>
        <a:graphic>
          <a:graphicData uri="http://schemas.openxmlformats.org/drawingml/2006/chart">
            <c:chart xmlns:c="http://schemas.openxmlformats.org/drawingml/2006/chart" xmlns:r="http://schemas.openxmlformats.org/officeDocument/2006/relationships" r:id="rId11"/>
          </a:graphicData>
        </a:graphic>
      </p:graphicFrame>
      <p:sp>
        <p:nvSpPr>
          <p:cNvPr id="63" name="Rectangle 62"/>
          <p:cNvSpPr/>
          <p:nvPr/>
        </p:nvSpPr>
        <p:spPr>
          <a:xfrm>
            <a:off x="34498893" y="18083875"/>
            <a:ext cx="8321040" cy="8279190"/>
          </a:xfrm>
          <a:prstGeom prst="rect">
            <a:avLst/>
          </a:prstGeom>
        </p:spPr>
        <p:txBody>
          <a:bodyPr wrap="square">
            <a:spAutoFit/>
          </a:bodyPr>
          <a:lstStyle/>
          <a:p>
            <a:pPr algn="ctr"/>
            <a:r>
              <a:rPr lang="en-US" sz="2800" i="1" u="sng" dirty="0" smtClean="0"/>
              <a:t>CSF Improvement from </a:t>
            </a:r>
          </a:p>
          <a:p>
            <a:pPr algn="ctr"/>
            <a:r>
              <a:rPr lang="en-US" sz="2800" i="1" u="sng" dirty="0" smtClean="0"/>
              <a:t>Baseline to Treatment End </a:t>
            </a:r>
          </a:p>
          <a:p>
            <a:r>
              <a:rPr lang="en-GB" sz="2800" b="0" dirty="0" smtClean="0"/>
              <a:t>Mean improvements of 75.5%, 68.7%, 52.2%, 42.2% and 27.5% was found in t</a:t>
            </a:r>
            <a:r>
              <a:rPr lang="en-US" sz="2800" b="0" dirty="0" smtClean="0"/>
              <a:t>he 5 CSF levels respectively; A(1.5), B(3), C(6), D(12) and E(18) from baseline to treatment end.  The 5 CSF levels were analyzed across the 4 time points; baseline, 1</a:t>
            </a:r>
            <a:r>
              <a:rPr lang="en-US" sz="2800" b="0" baseline="30000" dirty="0" smtClean="0"/>
              <a:t>st</a:t>
            </a:r>
            <a:r>
              <a:rPr lang="en-US" sz="2800" b="0" dirty="0" smtClean="0"/>
              <a:t> visit, 2</a:t>
            </a:r>
            <a:r>
              <a:rPr lang="en-US" sz="2800" b="0" baseline="30000" dirty="0" smtClean="0"/>
              <a:t>nd</a:t>
            </a:r>
            <a:r>
              <a:rPr lang="en-US" sz="2800" b="0" dirty="0" smtClean="0"/>
              <a:t> visit and treatment end, using repeated measures ANOVA.  The two way interaction between time and CSF was significant, </a:t>
            </a:r>
            <a:r>
              <a:rPr lang="en-US" sz="2800" b="0" i="1" dirty="0" smtClean="0"/>
              <a:t>F</a:t>
            </a:r>
            <a:r>
              <a:rPr lang="en-US" sz="2800" b="0" dirty="0" smtClean="0"/>
              <a:t>(12,660) = 2.29, </a:t>
            </a:r>
            <a:r>
              <a:rPr lang="en-US" sz="2800" b="0" i="1" dirty="0" smtClean="0"/>
              <a:t>p</a:t>
            </a:r>
            <a:r>
              <a:rPr lang="en-US" sz="2800" b="0" dirty="0" smtClean="0"/>
              <a:t>&lt;.007 (</a:t>
            </a:r>
            <a:r>
              <a:rPr lang="en-US" sz="2800" b="0" i="1" dirty="0" smtClean="0">
                <a:sym typeface="Symbol"/>
              </a:rPr>
              <a:t></a:t>
            </a:r>
            <a:r>
              <a:rPr lang="en-US" sz="2800" b="0" baseline="30000" dirty="0" smtClean="0"/>
              <a:t>2</a:t>
            </a:r>
            <a:r>
              <a:rPr lang="en-US" sz="2800" b="0" dirty="0" smtClean="0"/>
              <a:t> =.04).  CSF significantly differed at the different time points. However, for most CSF levels the 2</a:t>
            </a:r>
            <a:r>
              <a:rPr lang="en-US" sz="2800" b="0" baseline="30000" dirty="0" smtClean="0"/>
              <a:t>nd</a:t>
            </a:r>
            <a:r>
              <a:rPr lang="en-US" sz="2800" b="0" dirty="0" smtClean="0"/>
              <a:t> visit and treatment end did not significantly differ from each other, but baseline and 1</a:t>
            </a:r>
            <a:r>
              <a:rPr lang="en-US" sz="2800" b="0" baseline="30000" dirty="0" smtClean="0"/>
              <a:t>st</a:t>
            </a:r>
            <a:r>
              <a:rPr lang="en-US" sz="2800" b="0" dirty="0" smtClean="0"/>
              <a:t> visit do significantly differ. </a:t>
            </a:r>
            <a:r>
              <a:rPr lang="en-AU" sz="2800" b="0" dirty="0" smtClean="0"/>
              <a:t> In terms of the number of treatments and CSF, there numbers of treatment sessions were significantly correlated with improvement level; however, improvement of CSF was not influenced by age. </a:t>
            </a:r>
            <a:endParaRPr lang="en-AU" sz="2800" b="0" dirty="0"/>
          </a:p>
        </p:txBody>
      </p:sp>
      <p:pic>
        <p:nvPicPr>
          <p:cNvPr id="4" name="Chart 4"/>
          <p:cNvPicPr>
            <a:picLocks noChangeArrowheads="1"/>
          </p:cNvPicPr>
          <p:nvPr/>
        </p:nvPicPr>
        <p:blipFill>
          <a:blip r:embed="rId12" cstate="print"/>
          <a:srcRect l="-2277" t="-795" r="-3247" b="-2782"/>
          <a:stretch>
            <a:fillRect/>
          </a:stretch>
        </p:blipFill>
        <p:spPr bwMode="auto">
          <a:xfrm>
            <a:off x="34290000" y="11475720"/>
            <a:ext cx="7589520" cy="5424914"/>
          </a:xfrm>
          <a:prstGeom prst="rect">
            <a:avLst/>
          </a:prstGeom>
          <a:noFill/>
          <a:ln w="9525">
            <a:noFill/>
            <a:miter lim="800000"/>
            <a:headEnd/>
            <a:tailEnd/>
          </a:ln>
        </p:spPr>
      </p:pic>
      <p:sp>
        <p:nvSpPr>
          <p:cNvPr id="6" name="Rectangle 922"/>
          <p:cNvSpPr>
            <a:spLocks noChangeArrowheads="1"/>
          </p:cNvSpPr>
          <p:nvPr/>
        </p:nvSpPr>
        <p:spPr bwMode="auto">
          <a:xfrm>
            <a:off x="34446377" y="16969075"/>
            <a:ext cx="8031892"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AU" sz="1800" b="1" i="1" u="sng" strike="noStrike" cap="none" normalizeH="0" baseline="0" dirty="0" smtClean="0">
                <a:ln>
                  <a:noFill/>
                </a:ln>
                <a:solidFill>
                  <a:schemeClr val="tx1"/>
                </a:solidFill>
                <a:effectLst/>
                <a:latin typeface="Arial" pitchFamily="34" charset="0"/>
                <a:ea typeface="Calibri" pitchFamily="34" charset="0"/>
                <a:cs typeface="Times New Roman" pitchFamily="18" charset="0"/>
              </a:rPr>
              <a:t>Figure 1:</a:t>
            </a:r>
            <a:r>
              <a:rPr kumimoji="0" lang="en-AU" sz="18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Distribution of BCVA gain from baseline to treatment end (x-amblyopic individual, y-axis </a:t>
            </a:r>
            <a:r>
              <a:rPr kumimoji="0" lang="en-AU" sz="18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logMar</a:t>
            </a:r>
            <a:r>
              <a:rPr kumimoji="0" lang="en-AU" sz="18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BCVA, black line equals total visual gain)</a:t>
            </a:r>
            <a:endParaRPr kumimoji="0" lang="en-A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923"/>
          <p:cNvSpPr>
            <a:spLocks noChangeArrowheads="1"/>
          </p:cNvSpPr>
          <p:nvPr/>
        </p:nvSpPr>
        <p:spPr bwMode="auto">
          <a:xfrm>
            <a:off x="42819145" y="16923774"/>
            <a:ext cx="6936828"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1" u="sng" strike="noStrike" cap="none" normalizeH="0" baseline="0" dirty="0" smtClean="0">
                <a:ln>
                  <a:noFill/>
                </a:ln>
                <a:solidFill>
                  <a:schemeClr val="tx1"/>
                </a:solidFill>
                <a:effectLst/>
                <a:latin typeface="Arial" pitchFamily="34" charset="0"/>
                <a:ea typeface="Calibri" pitchFamily="34" charset="0"/>
                <a:cs typeface="Times New Roman" pitchFamily="18" charset="0"/>
              </a:rPr>
              <a:t>Figure 2:</a:t>
            </a:r>
            <a:r>
              <a:rPr kumimoji="0" lang="en-US" sz="18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8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LogMar</a:t>
            </a:r>
            <a:r>
              <a:rPr kumimoji="0" lang="en-US" sz="18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BCVA from </a:t>
            </a:r>
            <a:r>
              <a:rPr kumimoji="0" lang="en-AU" sz="18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baseline, 1</a:t>
            </a:r>
            <a:r>
              <a:rPr kumimoji="0" lang="en-AU" sz="1800" b="0" i="0" u="none" strike="noStrike" cap="none" normalizeH="0" baseline="30000" dirty="0" smtClean="0">
                <a:ln>
                  <a:noFill/>
                </a:ln>
                <a:solidFill>
                  <a:schemeClr val="tx1"/>
                </a:solidFill>
                <a:effectLst/>
                <a:latin typeface="Arial" pitchFamily="34" charset="0"/>
                <a:ea typeface="Calibri" pitchFamily="34" charset="0"/>
                <a:cs typeface="Times New Roman" pitchFamily="18" charset="0"/>
              </a:rPr>
              <a:t>st</a:t>
            </a:r>
            <a:r>
              <a:rPr kumimoji="0" lang="en-AU" sz="18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visit, 2</a:t>
            </a:r>
            <a:r>
              <a:rPr kumimoji="0" lang="en-AU" sz="1800" b="0" i="0" u="none" strike="noStrike" cap="none" normalizeH="0" baseline="30000" dirty="0" smtClean="0">
                <a:ln>
                  <a:noFill/>
                </a:ln>
                <a:solidFill>
                  <a:schemeClr val="tx1"/>
                </a:solidFill>
                <a:effectLst/>
                <a:latin typeface="Arial" pitchFamily="34" charset="0"/>
                <a:ea typeface="Calibri" pitchFamily="34" charset="0"/>
                <a:cs typeface="Times New Roman" pitchFamily="18" charset="0"/>
              </a:rPr>
              <a:t>nd</a:t>
            </a:r>
            <a:r>
              <a:rPr kumimoji="0" lang="en-AU" sz="18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visit and </a:t>
            </a:r>
          </a:p>
          <a:p>
            <a:pPr marL="0" marR="0" lvl="0" indent="0" algn="l" defTabSz="914400" rtl="0" eaLnBrk="1" fontAlgn="base" latinLnBrk="0" hangingPunct="1">
              <a:lnSpc>
                <a:spcPct val="100000"/>
              </a:lnSpc>
              <a:spcBef>
                <a:spcPct val="0"/>
              </a:spcBef>
              <a:spcAft>
                <a:spcPct val="0"/>
              </a:spcAft>
              <a:buClrTx/>
              <a:buSzTx/>
              <a:buFontTx/>
              <a:buNone/>
              <a:tabLst/>
            </a:pPr>
            <a:r>
              <a:rPr kumimoji="0" lang="en-AU" sz="18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treatment end </a:t>
            </a:r>
            <a:r>
              <a:rPr kumimoji="0" lang="en-US" sz="18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with standard error bars</a:t>
            </a:r>
            <a:r>
              <a:rPr kumimoji="0" lang="en-US" sz="10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endParaRPr kumimoji="0" lang="en-AU" sz="4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924"/>
          <p:cNvSpPr>
            <a:spLocks noChangeArrowheads="1"/>
          </p:cNvSpPr>
          <p:nvPr/>
        </p:nvSpPr>
        <p:spPr bwMode="auto">
          <a:xfrm>
            <a:off x="43323640" y="25089341"/>
            <a:ext cx="6684581"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AU" sz="1800" b="1" i="1"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Figure 3:</a:t>
            </a:r>
            <a:r>
              <a:rPr kumimoji="0" lang="en-AU" sz="18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CSF from baseline, 1</a:t>
            </a:r>
            <a:r>
              <a:rPr kumimoji="0" lang="en-AU" sz="1800" b="0" i="0" u="none" strike="noStrike" cap="none" normalizeH="0" baseline="30000" dirty="0" smtClean="0">
                <a:ln>
                  <a:noFill/>
                </a:ln>
                <a:solidFill>
                  <a:schemeClr val="tx1"/>
                </a:solidFill>
                <a:effectLst/>
                <a:latin typeface="Arial" pitchFamily="34" charset="0"/>
                <a:ea typeface="Calibri" pitchFamily="34" charset="0"/>
                <a:cs typeface="Times New Roman" pitchFamily="18" charset="0"/>
              </a:rPr>
              <a:t>st</a:t>
            </a:r>
            <a:r>
              <a:rPr kumimoji="0" lang="en-AU" sz="18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visit, 2</a:t>
            </a:r>
            <a:r>
              <a:rPr kumimoji="0" lang="en-AU" sz="1800" b="0" i="0" u="none" strike="noStrike" cap="none" normalizeH="0" baseline="30000" dirty="0" smtClean="0">
                <a:ln>
                  <a:noFill/>
                </a:ln>
                <a:solidFill>
                  <a:schemeClr val="tx1"/>
                </a:solidFill>
                <a:effectLst/>
                <a:latin typeface="Arial" pitchFamily="34" charset="0"/>
                <a:ea typeface="Calibri" pitchFamily="34" charset="0"/>
                <a:cs typeface="Times New Roman" pitchFamily="18" charset="0"/>
              </a:rPr>
              <a:t>nd</a:t>
            </a:r>
            <a:r>
              <a:rPr kumimoji="0" lang="en-AU" sz="18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visit and treatment end with standard error bars.  Gray area is CSF norms.</a:t>
            </a:r>
            <a:endParaRPr kumimoji="0" lang="en-A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just" defTabSz="914400" rtl="0" eaLnBrk="1" fontAlgn="base" latinLnBrk="0" hangingPunct="1">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just" defTabSz="914400" rtl="0" eaLnBrk="1" fontAlgn="base" latinLnBrk="0" hangingPunct="1">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8670</TotalTime>
  <Words>1285</Words>
  <Application>Microsoft Office PowerPoint</Application>
  <PresentationFormat>מותאם אישית</PresentationFormat>
  <Paragraphs>91</Paragraphs>
  <Slides>1</Slides>
  <Notes>1</Notes>
  <HiddenSlides>0</HiddenSlides>
  <MMClips>0</MMClips>
  <ScaleCrop>false</ScaleCrop>
  <HeadingPairs>
    <vt:vector size="6" baseType="variant">
      <vt:variant>
        <vt:lpstr>ערכת נושא</vt:lpstr>
      </vt:variant>
      <vt:variant>
        <vt:i4>1</vt:i4>
      </vt:variant>
      <vt:variant>
        <vt:lpstr>שרתי OLE מוטבעים</vt:lpstr>
      </vt:variant>
      <vt:variant>
        <vt:i4>0</vt:i4>
      </vt:variant>
      <vt:variant>
        <vt:lpstr>כותרות שקופיות</vt:lpstr>
      </vt:variant>
      <vt:variant>
        <vt:i4>1</vt:i4>
      </vt:variant>
    </vt:vector>
  </HeadingPairs>
  <TitlesOfParts>
    <vt:vector size="2" baseType="lpstr">
      <vt:lpstr>Default Design</vt:lpstr>
      <vt:lpstr>שקופית 1</vt:lpstr>
    </vt:vector>
  </TitlesOfParts>
  <Company>National University of Singapore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NUMI</dc:creator>
  <cp:lastModifiedBy>BzB-ATTS-XST</cp:lastModifiedBy>
  <cp:revision>156</cp:revision>
  <dcterms:created xsi:type="dcterms:W3CDTF">2001-06-11T06:41:07Z</dcterms:created>
  <dcterms:modified xsi:type="dcterms:W3CDTF">2011-03-13T07:11:01Z</dcterms:modified>
</cp:coreProperties>
</file>